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5"/>
  </p:notesMasterIdLst>
  <p:sldIdLst>
    <p:sldId id="346" r:id="rId5"/>
    <p:sldId id="326" r:id="rId6"/>
    <p:sldId id="348" r:id="rId7"/>
    <p:sldId id="349" r:id="rId8"/>
    <p:sldId id="327" r:id="rId9"/>
    <p:sldId id="335" r:id="rId10"/>
    <p:sldId id="352" r:id="rId11"/>
    <p:sldId id="350" r:id="rId12"/>
    <p:sldId id="351" r:id="rId13"/>
    <p:sldId id="353" r:id="rId1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59E53"/>
    <a:srgbClr val="1654A4"/>
    <a:srgbClr val="239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8" autoAdjust="0"/>
    <p:restoredTop sz="95214" autoAdjust="0"/>
  </p:normalViewPr>
  <p:slideViewPr>
    <p:cSldViewPr>
      <p:cViewPr varScale="1">
        <p:scale>
          <a:sx n="74" d="100"/>
          <a:sy n="74" d="100"/>
        </p:scale>
        <p:origin x="15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0C1A1BA-84E3-42A9-9947-44E161CAFAE2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15FA5BC-3C9F-41F4-BE49-B5BC0655F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2A1C641-4A2D-49C9-8E7A-B06C361A0A7A}" type="datetime1">
              <a:rPr lang="ja-JP" altLang="en-US" smtClean="0"/>
              <a:t>2023/6/29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B573624-9676-401E-A4F8-639460B6B7D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804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D09D-4B52-4FB3-BF27-388C9EA87C1A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BB1-CC66-490F-9C6C-41DDA38458F3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4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11FF-428C-440E-AF09-9C196D3D6AF3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3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BEA5-BB4F-454B-BF8F-A5393E977F70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8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B9DE-20D7-48DC-87DF-55B05367C8A8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8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2BCE-2864-4E34-8B7F-CA4230B907ED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4CEA-66E3-4C09-9981-49C03DF513D2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9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E89C-9A0E-44DC-BA7C-6E3F2A07AC19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0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726A-4D28-4CAE-A36D-7005469D419F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9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A35-69F1-4E6B-BCC6-20BB70B95075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6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4A7A-379E-47C6-AA60-4892B56834B3}" type="datetime1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79BFF-2033-43F3-849E-17BF905A9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86967"/>
            <a:ext cx="9144000" cy="1470025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【</a:t>
            </a:r>
            <a:r>
              <a:rPr lang="ja-JP" altLang="en-US" sz="3600" dirty="0"/>
              <a:t>法人名</a:t>
            </a:r>
            <a:r>
              <a:rPr kumimoji="1" lang="en-US" altLang="ja-JP" sz="3600" dirty="0" smtClean="0"/>
              <a:t>】</a:t>
            </a:r>
            <a:r>
              <a:rPr lang="ja-JP" altLang="en-US" sz="3600" dirty="0" smtClean="0"/>
              <a:t>事業概要</a:t>
            </a:r>
            <a:endParaRPr kumimoji="1" lang="ja-JP" altLang="en-US" sz="3600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00E6CE07-BBAC-4CD3-8C96-CB381133C18B}"/>
              </a:ext>
            </a:extLst>
          </p:cNvPr>
          <p:cNvSpPr txBox="1">
            <a:spLocks/>
          </p:cNvSpPr>
          <p:nvPr/>
        </p:nvSpPr>
        <p:spPr>
          <a:xfrm>
            <a:off x="0" y="4149080"/>
            <a:ext cx="914400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rgbClr val="0000FF"/>
                </a:solidFill>
              </a:rPr>
              <a:t>本様式は、自由にデザインを変更して頂いて構いません。</a:t>
            </a:r>
            <a:r>
              <a:rPr lang="en-US" altLang="ja-JP" sz="2000" dirty="0">
                <a:solidFill>
                  <a:srgbClr val="0000FF"/>
                </a:solidFill>
              </a:rPr>
              <a:t/>
            </a:r>
            <a:br>
              <a:rPr lang="en-US" altLang="ja-JP" sz="2000" dirty="0">
                <a:solidFill>
                  <a:srgbClr val="0000FF"/>
                </a:solidFill>
              </a:rPr>
            </a:br>
            <a:r>
              <a:rPr lang="ja-JP" altLang="en-US" sz="2000" dirty="0">
                <a:solidFill>
                  <a:srgbClr val="0000FF"/>
                </a:solidFill>
              </a:rPr>
              <a:t>（スライドサイズを</a:t>
            </a:r>
            <a:r>
              <a:rPr lang="en-US" altLang="ja-JP" sz="2000" dirty="0">
                <a:solidFill>
                  <a:srgbClr val="0000FF"/>
                </a:solidFill>
              </a:rPr>
              <a:t>16:9</a:t>
            </a:r>
            <a:r>
              <a:rPr lang="ja-JP" altLang="en-US" sz="2000" dirty="0">
                <a:solidFill>
                  <a:srgbClr val="0000FF"/>
                </a:solidFill>
              </a:rPr>
              <a:t>に変更することも可とします。）</a:t>
            </a:r>
            <a:endParaRPr lang="en-US" altLang="ja-JP" sz="2000" dirty="0">
              <a:solidFill>
                <a:srgbClr val="0000FF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rgbClr val="0000FF"/>
                </a:solidFill>
              </a:rPr>
              <a:t>提案書はページ数の制限はありませんが、簡潔な記載を心がけ、</a:t>
            </a:r>
            <a:r>
              <a:rPr lang="en-US" altLang="ja-JP" sz="2000" dirty="0">
                <a:solidFill>
                  <a:srgbClr val="0000FF"/>
                </a:solidFill>
              </a:rPr>
              <a:t>20</a:t>
            </a:r>
            <a:r>
              <a:rPr lang="ja-JP" altLang="en-US" sz="2000" dirty="0">
                <a:solidFill>
                  <a:srgbClr val="0000FF"/>
                </a:solidFill>
              </a:rPr>
              <a:t>ページ以内を目安にしてください。</a:t>
            </a:r>
            <a:endParaRPr lang="en-US" altLang="ja-JP" sz="2000" dirty="0">
              <a:solidFill>
                <a:srgbClr val="0000FF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p"/>
            </a:pPr>
            <a:r>
              <a:rPr lang="ja-JP" altLang="en-US" sz="2000" dirty="0">
                <a:solidFill>
                  <a:srgbClr val="0000FF"/>
                </a:solidFill>
              </a:rPr>
              <a:t>提出時に、</a:t>
            </a:r>
            <a:r>
              <a:rPr lang="ja-JP" altLang="en-US" sz="2000" dirty="0" smtClean="0">
                <a:solidFill>
                  <a:srgbClr val="0000FF"/>
                </a:solidFill>
              </a:rPr>
              <a:t>各スライドに青文字で記載してある説</a:t>
            </a:r>
            <a:r>
              <a:rPr lang="ja-JP" altLang="en-US" sz="2000" dirty="0">
                <a:solidFill>
                  <a:srgbClr val="0000FF"/>
                </a:solidFill>
              </a:rPr>
              <a:t>明文は削除してください。</a:t>
            </a:r>
            <a:endParaRPr lang="en-US" altLang="ja-JP" sz="2000" dirty="0">
              <a:solidFill>
                <a:srgbClr val="0000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BD95999-0761-4C9D-885B-B3797FD59C0C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91440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2800" u="sng" dirty="0" smtClean="0"/>
              <a:t>テーマ</a:t>
            </a:r>
            <a:r>
              <a:rPr lang="en-US" altLang="ja-JP" sz="2800" u="sng" dirty="0" smtClean="0"/>
              <a:t>No.</a:t>
            </a:r>
            <a:r>
              <a:rPr lang="ja-JP" altLang="en-US" sz="2800" u="sng" dirty="0" smtClean="0"/>
              <a:t>〇</a:t>
            </a:r>
            <a:endParaRPr lang="ja-JP" alt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24523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チームメンバーの経歴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5077049"/>
          </a:xfrm>
        </p:spPr>
        <p:txBody>
          <a:bodyPr/>
          <a:lstStyle/>
          <a:p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チームメンバーのバックグラウンド（経歴）や能力が事業の強み（優位性）になる場合、その内容を記載してください。</a:t>
            </a:r>
            <a:endParaRPr lang="ja-JP" altLang="en-US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55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事業の概要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5077049"/>
          </a:xfrm>
        </p:spPr>
        <p:txBody>
          <a:bodyPr/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貴社の事業</a:t>
            </a:r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概要について、本事業を始めようと思った動機や背景を踏まえて記載</a:t>
            </a:r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ください。また、本事業を通じてどのような世界を実現したいのか、本事業が社会にどれくらいのインパクトを与えるのか（</a:t>
            </a:r>
            <a:r>
              <a:rPr lang="en-US" altLang="ja-JP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SDGs</a:t>
            </a:r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にどうのように貢献するのか）記載してください。</a:t>
            </a:r>
            <a:endParaRPr lang="ja-JP" altLang="en-US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21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解決すべき課題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顧客ニーズ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課題解決の方法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5077049"/>
          </a:xfrm>
        </p:spPr>
        <p:txBody>
          <a:bodyPr/>
          <a:lstStyle/>
          <a:p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本事業で貴社が取り組む解決すべき課題や顧客・ユーザーが有するニーズを記載してください。また、その課題やニーズをどのように解決するのか、そのニーズにどのように応えるのか記載してください。</a:t>
            </a:r>
            <a:endParaRPr lang="ja-JP" altLang="en-US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3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提供する製品・サービスとターゲット顧客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5077049"/>
          </a:xfrm>
        </p:spPr>
        <p:txBody>
          <a:bodyPr/>
          <a:lstStyle/>
          <a:p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提供する製品・サービスの具体的な内容と、そのターゲット顧客を記載してください。また、なぜその顧客が本製品・サービスを求めるのか記載してください。</a:t>
            </a:r>
            <a:endParaRPr lang="ja-JP" altLang="en-US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22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　市場考察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参入する市場について、その市場規模（</a:t>
            </a:r>
            <a:r>
              <a:rPr lang="en-US" altLang="ja-JP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TAM/SAM/SOM</a:t>
            </a:r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）と、今後の市場の成長見通しを記載してください。</a:t>
            </a:r>
            <a:endParaRPr lang="ja-JP" altLang="en-US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349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事業の優位性（新規性・独自性）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本事業の優位性について、競合他社が既に展開している製品・サービスと比較する形で、貴社が提供する製品・サービスが優れているポイントを記載してください。</a:t>
            </a:r>
            <a:endParaRPr kumimoji="1" lang="ja-JP" altLang="en-US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　収益モデル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本事業における収益モデルについて、顧客、エンドユーザーを含むステークホルダー（ビジネス上の関係者。例えば、原料調達先や外部委託先、代理店など）を整理し、その受益</a:t>
            </a:r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や負担、お金の出入りを分かりやすく</a:t>
            </a:r>
            <a:r>
              <a:rPr lang="ja-JP" altLang="en-US" sz="18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表現・記載してください。また、各ステークホルダーと既に関係性がある場合は、その程度を具体的に記載してください。</a:t>
            </a:r>
            <a:endParaRPr kumimoji="1" lang="ja-JP" altLang="en-US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870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　技術シーズの概要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任意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基盤となる技術シーズがある場合は、その概要と現時点での成熟度（ラボレベル、試作段階（プロトタイプ）、製品化段階など）を記載してください。専門用語をなるべく避け、多くの人が理解できる内容としてください。</a:t>
            </a:r>
            <a:endParaRPr lang="en-US" altLang="ja-JP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818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　知的財産の状況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任意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において、知的財産に関する権利の保有者（個人、研究室、企業との共有など）、あるいは権利化に向けた取り組みがあれば記載してください。企業や大学など他の組織との共同研究などがある場合は、可能な限りその旨を記載してください。</a:t>
            </a:r>
            <a:endParaRPr lang="en-US" altLang="ja-JP" sz="18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u="sng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特許出願前などで秘匿する必要がある情報については、記載しないでください。</a:t>
            </a:r>
            <a:endParaRPr kumimoji="1" lang="ja-JP" altLang="en-US" sz="1800" u="sng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87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F4A78E5BA90004FA4986024F0052FB8" ma:contentTypeVersion="7" ma:contentTypeDescription="新しいドキュメントを作成します。" ma:contentTypeScope="" ma:versionID="b92681fd71b09de39d5f3f5faae158c8">
  <xsd:schema xmlns:xsd="http://www.w3.org/2001/XMLSchema" xmlns:xs="http://www.w3.org/2001/XMLSchema" xmlns:p="http://schemas.microsoft.com/office/2006/metadata/properties" xmlns:ns2="ae703573-bb5d-4fef-b97c-d0176a93a45c" targetNamespace="http://schemas.microsoft.com/office/2006/metadata/properties" ma:root="true" ma:fieldsID="90927a5f014f103ac9ed3d372d4634cd" ns2:_="">
    <xsd:import namespace="ae703573-bb5d-4fef-b97c-d0176a93a4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703573-bb5d-4fef-b97c-d0176a93a4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DCBF20-C030-4178-9A91-0A4B76A80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703573-bb5d-4fef-b97c-d0176a93a4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180A8A-DD8A-41B4-ADD6-71F7F73AC6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2C9B63-36A7-4648-9C9F-CF2EB7C384EF}">
  <ds:schemaRefs>
    <ds:schemaRef ds:uri="http://purl.org/dc/elements/1.1/"/>
    <ds:schemaRef ds:uri="http://schemas.microsoft.com/office/2006/metadata/properties"/>
    <ds:schemaRef ds:uri="ae703573-bb5d-4fef-b97c-d0176a93a45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2714</TotalTime>
  <Words>600</Words>
  <Application>Microsoft Office PowerPoint</Application>
  <PresentationFormat>画面に合わせる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メイリオ</vt:lpstr>
      <vt:lpstr>Arial</vt:lpstr>
      <vt:lpstr>Calibri</vt:lpstr>
      <vt:lpstr>Wingdings</vt:lpstr>
      <vt:lpstr>Office ​​テーマ</vt:lpstr>
      <vt:lpstr>【法人名】事業概要</vt:lpstr>
      <vt:lpstr>1　事業の概要</vt:lpstr>
      <vt:lpstr>２　解決すべき課題/顧客ニーズ/課題解決の方法</vt:lpstr>
      <vt:lpstr>３　提供する製品・サービスとターゲット顧客</vt:lpstr>
      <vt:lpstr>４　市場考察</vt:lpstr>
      <vt:lpstr>５　事業の優位性（新規性・独自性）</vt:lpstr>
      <vt:lpstr>６　収益モデル</vt:lpstr>
      <vt:lpstr>７　技術シーズの概要【任意】</vt:lpstr>
      <vt:lpstr>８　知的財産の状況【任意】</vt:lpstr>
      <vt:lpstr>９　チームメンバーの経歴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事業名（プロジェクト名）</dc:title>
  <dc:creator>上田　浩平</dc:creator>
  <cp:lastModifiedBy>北九州市</cp:lastModifiedBy>
  <cp:revision>95</cp:revision>
  <cp:lastPrinted>2023-06-28T03:01:04Z</cp:lastPrinted>
  <dcterms:modified xsi:type="dcterms:W3CDTF">2023-06-29T07:00:40Z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0x010100BF4A78E5BA90004FA4986024F0052FB8</vt:lpwstr>
  </property>
  <property fmtid="{D5CDD505-2E9C-101B-9397-08002B2CF9AE}" pid="3" name="Order">
    <vt:r8>600200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MSIP_Label_ea60d57e-af5b-4752-ac57-3e4f28ca11dc_Enabled">
    <vt:lpwstr>true</vt:lpwstr>
  </property>
  <property fmtid="{D5CDD505-2E9C-101B-9397-08002B2CF9AE}" pid="7" name="MSIP_Label_ea60d57e-af5b-4752-ac57-3e4f28ca11dc_SetDate">
    <vt:lpwstr>2022-06-13T11:14:29Z</vt:lpwstr>
  </property>
  <property fmtid="{D5CDD505-2E9C-101B-9397-08002B2CF9AE}" pid="8" name="MSIP_Label_ea60d57e-af5b-4752-ac57-3e4f28ca11dc_Method">
    <vt:lpwstr>Standard</vt:lpwstr>
  </property>
  <property fmtid="{D5CDD505-2E9C-101B-9397-08002B2CF9AE}" pid="9" name="MSIP_Label_ea60d57e-af5b-4752-ac57-3e4f28ca11dc_Name">
    <vt:lpwstr>ea60d57e-af5b-4752-ac57-3e4f28ca11dc</vt:lpwstr>
  </property>
  <property fmtid="{D5CDD505-2E9C-101B-9397-08002B2CF9AE}" pid="10" name="MSIP_Label_ea60d57e-af5b-4752-ac57-3e4f28ca11dc_SiteId">
    <vt:lpwstr>36da45f1-dd2c-4d1f-af13-5abe46b99921</vt:lpwstr>
  </property>
  <property fmtid="{D5CDD505-2E9C-101B-9397-08002B2CF9AE}" pid="11" name="MSIP_Label_ea60d57e-af5b-4752-ac57-3e4f28ca11dc_ActionId">
    <vt:lpwstr>3672907d-248e-471c-bfae-8522d8b69f15</vt:lpwstr>
  </property>
  <property fmtid="{D5CDD505-2E9C-101B-9397-08002B2CF9AE}" pid="12" name="MSIP_Label_ea60d57e-af5b-4752-ac57-3e4f28ca11dc_ContentBits">
    <vt:lpwstr>0</vt:lpwstr>
  </property>
</Properties>
</file>