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5"/>
  </p:notesMasterIdLst>
  <p:sldIdLst>
    <p:sldId id="346" r:id="rId5"/>
    <p:sldId id="348" r:id="rId6"/>
    <p:sldId id="329" r:id="rId7"/>
    <p:sldId id="330" r:id="rId8"/>
    <p:sldId id="351" r:id="rId9"/>
    <p:sldId id="341" r:id="rId10"/>
    <p:sldId id="352" r:id="rId11"/>
    <p:sldId id="353" r:id="rId12"/>
    <p:sldId id="318" r:id="rId13"/>
    <p:sldId id="34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5214" autoAdjust="0"/>
  </p:normalViewPr>
  <p:slideViewPr>
    <p:cSldViewPr>
      <p:cViewPr varScale="1">
        <p:scale>
          <a:sx n="74" d="100"/>
          <a:sy n="74" d="100"/>
        </p:scale>
        <p:origin x="15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90C1A1BA-84E3-42A9-9947-44E161CAFAE2}" type="datetimeFigureOut">
              <a:rPr kumimoji="1" lang="ja-JP" altLang="en-US" smtClean="0"/>
              <a:t>2023/6/29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2023/6/29</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2023/6/29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2023/6/29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2023/6/29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2023/6/29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a:xfrm>
            <a:off x="0" y="1196752"/>
            <a:ext cx="9144000" cy="1470025"/>
          </a:xfrm>
        </p:spPr>
        <p:txBody>
          <a:bodyPr>
            <a:normAutofit/>
          </a:bodyPr>
          <a:lstStyle/>
          <a:p>
            <a:r>
              <a:rPr kumimoji="1" lang="en-US" altLang="ja-JP" sz="3600" dirty="0"/>
              <a:t>【</a:t>
            </a:r>
            <a:r>
              <a:rPr lang="ja-JP" altLang="en-US" sz="3600" dirty="0" smtClean="0"/>
              <a:t>実証実験プロジェクト名称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0" y="2306261"/>
            <a:ext cx="91440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smtClean="0"/>
              <a:t>【</a:t>
            </a:r>
            <a:r>
              <a:rPr lang="ja-JP" altLang="en-US" sz="2800" dirty="0" smtClean="0"/>
              <a:t>法</a:t>
            </a:r>
            <a:r>
              <a:rPr lang="ja-JP" altLang="en-US" sz="2800" dirty="0"/>
              <a:t>人名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0" y="4221088"/>
            <a:ext cx="9144000" cy="19442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a:solidFill>
                  <a:srgbClr val="0000FF"/>
                </a:solidFill>
              </a:rPr>
              <a:t>本様式は、自由にデザインを変更して頂いて構いません。</a:t>
            </a:r>
            <a:r>
              <a:rPr lang="en-US" altLang="ja-JP" sz="2000" dirty="0">
                <a:solidFill>
                  <a:srgbClr val="0000FF"/>
                </a:solidFill>
              </a:rPr>
              <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提案書はページ数の制限はありませんが、簡潔な記載を心がけ、</a:t>
            </a:r>
            <a:r>
              <a:rPr lang="en-US" altLang="ja-JP" sz="2000" dirty="0">
                <a:solidFill>
                  <a:srgbClr val="0000FF"/>
                </a:solidFill>
              </a:rPr>
              <a:t>20</a:t>
            </a:r>
            <a:r>
              <a:rPr lang="ja-JP" altLang="en-US" sz="2000" dirty="0">
                <a:solidFill>
                  <a:srgbClr val="0000FF"/>
                </a:solidFill>
              </a:rPr>
              <a:t>ページ以内を目安にしてください。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a:t>
            </a:r>
            <a:r>
              <a:rPr lang="ja-JP" altLang="en-US" sz="2000" dirty="0" smtClean="0">
                <a:solidFill>
                  <a:srgbClr val="0000FF"/>
                </a:solidFill>
              </a:rPr>
              <a:t>各スライドに青文字で記載してある説</a:t>
            </a:r>
            <a:r>
              <a:rPr lang="ja-JP" altLang="en-US" sz="2000" dirty="0">
                <a:solidFill>
                  <a:srgbClr val="0000FF"/>
                </a:solidFill>
              </a:rPr>
              <a:t>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6BD95999-0761-4C9D-885B-B3797FD59C0C}"/>
              </a:ext>
            </a:extLst>
          </p:cNvPr>
          <p:cNvSpPr txBox="1">
            <a:spLocks/>
          </p:cNvSpPr>
          <p:nvPr/>
        </p:nvSpPr>
        <p:spPr>
          <a:xfrm>
            <a:off x="0" y="3068960"/>
            <a:ext cx="91440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800" u="sng" dirty="0" smtClean="0"/>
              <a:t>テーマ</a:t>
            </a:r>
            <a:r>
              <a:rPr lang="en-US" altLang="ja-JP" sz="2800" u="sng" dirty="0" smtClean="0"/>
              <a:t>No.</a:t>
            </a:r>
            <a:r>
              <a:rPr lang="ja-JP" altLang="en-US" sz="2800" u="sng" dirty="0" smtClean="0"/>
              <a:t>〇</a:t>
            </a:r>
            <a:endParaRPr lang="ja-JP" altLang="en-US" sz="2800" u="sng" dirty="0"/>
          </a:p>
        </p:txBody>
      </p:sp>
    </p:spTree>
    <p:extLst>
      <p:ext uri="{BB962C8B-B14F-4D97-AF65-F5344CB8AC3E}">
        <p14:creationId xmlns:p14="http://schemas.microsoft.com/office/powerpoint/2010/main" val="12452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９</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北九州市に期待する支援内容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成果指標達成のために北九州市（事務局を務める有限責任監査法人トーマツを含む）に期待する支援内容とその時期について、以下の２つに区分して具体的に記載してください</a:t>
            </a: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①本実証実験にあたって必要不可欠な内容</a:t>
            </a: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②その他期待する内容</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134566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テーマについての課題認識</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67544" y="1772816"/>
            <a:ext cx="8219256" cy="4525963"/>
          </a:xfrm>
        </p:spPr>
        <p:txBody>
          <a:bodyPr/>
          <a:lstStyle/>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貴社が本事業に応募するにあたって選択又は設定したテーマについて、北九州市の現状を踏まえて取り組むべき課題を定義し、その課題をどのように解決するのか記載してください。</a:t>
            </a:r>
            <a:endPar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4057780501"/>
              </p:ext>
            </p:extLst>
          </p:nvPr>
        </p:nvGraphicFramePr>
        <p:xfrm>
          <a:off x="467544" y="1052736"/>
          <a:ext cx="8219256" cy="576064"/>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648380956"/>
                    </a:ext>
                  </a:extLst>
                </a:gridCol>
                <a:gridCol w="6779096">
                  <a:extLst>
                    <a:ext uri="{9D8B030D-6E8A-4147-A177-3AD203B41FA5}">
                      <a16:colId xmlns:a16="http://schemas.microsoft.com/office/drawing/2014/main" val="2174299090"/>
                    </a:ext>
                  </a:extLst>
                </a:gridCol>
              </a:tblGrid>
              <a:tr h="576064">
                <a:tc>
                  <a:txBody>
                    <a:bodyPr/>
                    <a:lstStyle/>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テーマ</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914807"/>
                  </a:ext>
                </a:extLst>
              </a:tr>
            </a:tbl>
          </a:graphicData>
        </a:graphic>
      </p:graphicFrame>
    </p:spTree>
    <p:extLst>
      <p:ext uri="{BB962C8B-B14F-4D97-AF65-F5344CB8AC3E}">
        <p14:creationId xmlns:p14="http://schemas.microsoft.com/office/powerpoint/2010/main" val="231620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の事業進捗（顧客ニーズのヒアリング中、プロトタイプ製作中、●●人程度の顧客獲得済み等）と、これまで行ってきた取組みに対する市場かからの反応、把握した課題、それらを踏まえた本実証実験で検証したい「仮説」を記載してください。</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また、本実証</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実験がどのような意義を持ち、事業成長に寄与するの</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か記載</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本実証</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985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実験の</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具体的な内容と、予定</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している具体的な方法（実証</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フィールド、</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対象者、実施フロー等）を記載して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ください。既</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に市内の実証フィールドや対象者が決まっている場合は、その具体の内容も</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また、本実証実験を実施する上で想定されるリスクや障壁となる法規制がある場合は、その内容と対策状況について具体的に記載して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16480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本実証</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実験の実施</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体制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本実証実験の実施</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スケジュールを、線表</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などを</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用い、</a:t>
            </a:r>
            <a:r>
              <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明記</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して記載</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ください。また、本実証実験を実施するための組織体制について、役割が分かるように記載してください。</a:t>
            </a:r>
            <a:endPar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73624-9676-401E-A4F8-639460B6B7D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96665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本実証</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本実証実験に対して、どのような成果を見込み、どのように結果を評価するのか、現在考えている成果指標を具体的、定量的に記載して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324771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本実証実験後の事業化までの計画</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において想定される成果を踏まえ、黒字化までの売上計画（生産計画や販売計画）とその算出根拠（製品・サービスの料金単価等）を記載してください。また、売上計画を達成するための資金計画や人員計画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15239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７</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北九州市への貢献</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本実証実験後の事業化までの計画」</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で記載した計画を推進していく中で、北九州市においてどのような事業展開を想定しているのか、貴社が将来北九州市にもたらすメリット（北九州市への経済効果、北九州市内における事業所拡大や雇用の創出等）を踏まえて、可能な限り具体的に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10694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係る経費予算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980729"/>
            <a:ext cx="8229600" cy="936104"/>
          </a:xfrm>
        </p:spPr>
        <p:txBody>
          <a:bodyPr>
            <a:normAutofit/>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実験に係る経費予算と補助金の額を、以下の表を活用して記載</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原則として消費税抜き）</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。なお、補助対象となる経費の内容は</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、公募要領をご確認</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ください</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672019082"/>
              </p:ext>
            </p:extLst>
          </p:nvPr>
        </p:nvGraphicFramePr>
        <p:xfrm>
          <a:off x="539552" y="1868744"/>
          <a:ext cx="7931223" cy="4944632"/>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2982384872"/>
                    </a:ext>
                  </a:extLst>
                </a:gridCol>
                <a:gridCol w="1296144">
                  <a:extLst>
                    <a:ext uri="{9D8B030D-6E8A-4147-A177-3AD203B41FA5}">
                      <a16:colId xmlns:a16="http://schemas.microsoft.com/office/drawing/2014/main" val="781194226"/>
                    </a:ext>
                  </a:extLst>
                </a:gridCol>
                <a:gridCol w="5698975">
                  <a:extLst>
                    <a:ext uri="{9D8B030D-6E8A-4147-A177-3AD203B41FA5}">
                      <a16:colId xmlns:a16="http://schemas.microsoft.com/office/drawing/2014/main" val="2070302326"/>
                    </a:ext>
                  </a:extLst>
                </a:gridCol>
              </a:tblGrid>
              <a:tr h="360038">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経費項目</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金額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算出根拠 </a:t>
                      </a:r>
                      <a:r>
                        <a:rPr kumimoji="1" lang="en-US" altLang="ja-JP" sz="1400" b="0" dirty="0" smtClean="0">
                          <a:solidFill>
                            <a:schemeClr val="tx1"/>
                          </a:solidFill>
                          <a:latin typeface="メイリオ" panose="020B0604030504040204" pitchFamily="50" charset="-128"/>
                          <a:ea typeface="メイリオ" panose="020B0604030504040204" pitchFamily="50" charset="-128"/>
                        </a:rPr>
                        <a:t>※</a:t>
                      </a:r>
                      <a:r>
                        <a:rPr kumimoji="1" lang="ja-JP" altLang="en-US" sz="1400" b="0" dirty="0" smtClean="0">
                          <a:solidFill>
                            <a:schemeClr val="tx1"/>
                          </a:solidFill>
                          <a:latin typeface="メイリオ" panose="020B0604030504040204" pitchFamily="50" charset="-128"/>
                          <a:ea typeface="メイリオ" panose="020B0604030504040204" pitchFamily="50" charset="-128"/>
                        </a:rPr>
                        <a:t>できる限り詳細に記載</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225384419"/>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消耗品費</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3234162"/>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労務費</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6530084"/>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旅費</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3439469"/>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外注費</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7484923"/>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経費</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2088155"/>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合計</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4162044"/>
                  </a:ext>
                </a:extLst>
              </a:tr>
              <a:tr h="654942">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補助金額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smtClean="0">
                          <a:solidFill>
                            <a:schemeClr val="tx1"/>
                          </a:solidFill>
                          <a:latin typeface="メイリオ" panose="020B0604030504040204" pitchFamily="50" charset="-128"/>
                          <a:ea typeface="メイリオ" panose="020B0604030504040204" pitchFamily="50" charset="-128"/>
                        </a:rPr>
                        <a:t>円</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solidFill>
                            <a:schemeClr val="tx1"/>
                          </a:solidFill>
                          <a:latin typeface="メイリオ" panose="020B0604030504040204" pitchFamily="50" charset="-128"/>
                          <a:ea typeface="メイリオ" panose="020B0604030504040204" pitchFamily="50" charset="-128"/>
                        </a:rPr>
                        <a:t>【</a:t>
                      </a:r>
                      <a:r>
                        <a:rPr kumimoji="1" lang="ja-JP" altLang="en-US" sz="1200" b="0" dirty="0" smtClean="0">
                          <a:solidFill>
                            <a:schemeClr val="tx1"/>
                          </a:solidFill>
                          <a:latin typeface="メイリオ" panose="020B0604030504040204" pitchFamily="50" charset="-128"/>
                          <a:ea typeface="メイリオ" panose="020B0604030504040204" pitchFamily="50" charset="-128"/>
                        </a:rPr>
                        <a:t>算定方法</a:t>
                      </a:r>
                      <a:r>
                        <a:rPr kumimoji="1" lang="en-US" altLang="ja-JP" sz="1200" b="0" dirty="0" smtClean="0">
                          <a:solidFill>
                            <a:schemeClr val="tx1"/>
                          </a:solidFill>
                          <a:latin typeface="メイリオ" panose="020B0604030504040204" pitchFamily="50" charset="-128"/>
                          <a:ea typeface="メイリオ" panose="020B0604030504040204" pitchFamily="50" charset="-128"/>
                        </a:rPr>
                        <a:t>】</a:t>
                      </a:r>
                      <a:r>
                        <a:rPr kumimoji="1" lang="ja-JP" altLang="en-US" sz="1200" b="0" dirty="0" smtClean="0">
                          <a:solidFill>
                            <a:schemeClr val="tx1"/>
                          </a:solidFill>
                          <a:latin typeface="メイリオ" panose="020B0604030504040204" pitchFamily="50" charset="-128"/>
                          <a:ea typeface="メイリオ" panose="020B0604030504040204" pitchFamily="50" charset="-128"/>
                        </a:rPr>
                        <a:t>以下の①と②の額のうち、小さい方の額</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b="0" dirty="0" smtClean="0">
                          <a:solidFill>
                            <a:schemeClr val="tx1"/>
                          </a:solidFill>
                          <a:latin typeface="メイリオ" panose="020B0604030504040204" pitchFamily="50" charset="-128"/>
                          <a:ea typeface="メイリオ" panose="020B0604030504040204" pitchFamily="50" charset="-128"/>
                        </a:rPr>
                        <a:t>　①補助対象経費の合計</a:t>
                      </a:r>
                      <a:r>
                        <a:rPr kumimoji="1" lang="en-US" altLang="ja-JP" sz="1200" b="0" dirty="0" smtClean="0">
                          <a:solidFill>
                            <a:schemeClr val="tx1"/>
                          </a:solidFill>
                          <a:latin typeface="メイリオ" panose="020B0604030504040204" pitchFamily="50" charset="-128"/>
                          <a:ea typeface="メイリオ" panose="020B0604030504040204" pitchFamily="50" charset="-128"/>
                        </a:rPr>
                        <a:t>×2/3</a:t>
                      </a:r>
                      <a:r>
                        <a:rPr kumimoji="1" lang="ja-JP" altLang="en-US" sz="1200" b="0" dirty="0" smtClean="0">
                          <a:solidFill>
                            <a:schemeClr val="tx1"/>
                          </a:solidFill>
                          <a:latin typeface="メイリオ" panose="020B0604030504040204" pitchFamily="50" charset="-128"/>
                          <a:ea typeface="メイリオ" panose="020B0604030504040204" pitchFamily="50" charset="-128"/>
                        </a:rPr>
                        <a:t>（千円未満切捨）</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b="0" dirty="0" smtClean="0">
                          <a:solidFill>
                            <a:schemeClr val="tx1"/>
                          </a:solidFill>
                          <a:latin typeface="メイリオ" panose="020B0604030504040204" pitchFamily="50" charset="-128"/>
                          <a:ea typeface="メイリオ" panose="020B0604030504040204" pitchFamily="50" charset="-128"/>
                        </a:rPr>
                        <a:t>　②環境・ﾛﾎﾞｯﾄ・</a:t>
                      </a:r>
                      <a:r>
                        <a:rPr kumimoji="1" lang="en-US" altLang="ja-JP" sz="1200" b="0" dirty="0" smtClean="0">
                          <a:solidFill>
                            <a:schemeClr val="tx1"/>
                          </a:solidFill>
                          <a:latin typeface="メイリオ" panose="020B0604030504040204" pitchFamily="50" charset="-128"/>
                          <a:ea typeface="メイリオ" panose="020B0604030504040204" pitchFamily="50" charset="-128"/>
                        </a:rPr>
                        <a:t>DX</a:t>
                      </a:r>
                      <a:r>
                        <a:rPr kumimoji="1" lang="ja-JP" altLang="en-US" sz="1200" b="0" dirty="0" smtClean="0">
                          <a:solidFill>
                            <a:schemeClr val="tx1"/>
                          </a:solidFill>
                          <a:latin typeface="メイリオ" panose="020B0604030504040204" pitchFamily="50" charset="-128"/>
                          <a:ea typeface="メイリオ" panose="020B0604030504040204" pitchFamily="50" charset="-128"/>
                        </a:rPr>
                        <a:t>分野：</a:t>
                      </a:r>
                      <a:r>
                        <a:rPr kumimoji="1" lang="en-US" altLang="ja-JP" sz="1200" b="0" dirty="0" smtClean="0">
                          <a:solidFill>
                            <a:schemeClr val="tx1"/>
                          </a:solidFill>
                          <a:latin typeface="メイリオ" panose="020B0604030504040204" pitchFamily="50" charset="-128"/>
                          <a:ea typeface="メイリオ" panose="020B0604030504040204" pitchFamily="50" charset="-128"/>
                        </a:rPr>
                        <a:t>250</a:t>
                      </a:r>
                      <a:r>
                        <a:rPr kumimoji="1" lang="ja-JP" altLang="en-US" sz="1200" b="0" dirty="0" smtClean="0">
                          <a:solidFill>
                            <a:schemeClr val="tx1"/>
                          </a:solidFill>
                          <a:latin typeface="メイリオ" panose="020B0604030504040204" pitchFamily="50" charset="-128"/>
                          <a:ea typeface="メイリオ" panose="020B0604030504040204" pitchFamily="50" charset="-128"/>
                        </a:rPr>
                        <a:t>万円、左以外の分野：</a:t>
                      </a:r>
                      <a:r>
                        <a:rPr kumimoji="1" lang="en-US" altLang="ja-JP" sz="1200" b="0" dirty="0" smtClean="0">
                          <a:solidFill>
                            <a:schemeClr val="tx1"/>
                          </a:solidFill>
                          <a:latin typeface="メイリオ" panose="020B0604030504040204" pitchFamily="50" charset="-128"/>
                          <a:ea typeface="メイリオ" panose="020B0604030504040204" pitchFamily="50" charset="-128"/>
                        </a:rPr>
                        <a:t>100</a:t>
                      </a:r>
                      <a:r>
                        <a:rPr kumimoji="1" lang="ja-JP" altLang="en-US" sz="1200" b="0" dirty="0" smtClean="0">
                          <a:solidFill>
                            <a:schemeClr val="tx1"/>
                          </a:solidFill>
                          <a:latin typeface="メイリオ" panose="020B0604030504040204" pitchFamily="50" charset="-128"/>
                          <a:ea typeface="メイリオ" panose="020B0604030504040204" pitchFamily="50" charset="-128"/>
                        </a:rPr>
                        <a:t>万円</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229278"/>
                  </a:ext>
                </a:extLst>
              </a:tr>
            </a:tbl>
          </a:graphicData>
        </a:graphic>
      </p:graphicFrame>
    </p:spTree>
    <p:extLst>
      <p:ext uri="{BB962C8B-B14F-4D97-AF65-F5344CB8AC3E}">
        <p14:creationId xmlns:p14="http://schemas.microsoft.com/office/powerpoint/2010/main" val="7439578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F4A78E5BA90004FA4986024F0052FB8" ma:contentTypeVersion="7" ma:contentTypeDescription="新しいドキュメントを作成します。" ma:contentTypeScope="" ma:versionID="b92681fd71b09de39d5f3f5faae158c8">
  <xsd:schema xmlns:xsd="http://www.w3.org/2001/XMLSchema" xmlns:xs="http://www.w3.org/2001/XMLSchema" xmlns:p="http://schemas.microsoft.com/office/2006/metadata/properties" xmlns:ns2="ae703573-bb5d-4fef-b97c-d0176a93a45c" targetNamespace="http://schemas.microsoft.com/office/2006/metadata/properties" ma:root="true" ma:fieldsID="90927a5f014f103ac9ed3d372d4634cd" ns2:_="">
    <xsd:import namespace="ae703573-bb5d-4fef-b97c-d0176a93a45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703573-bb5d-4fef-b97c-d0176a93a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DCBF20-C030-4178-9A91-0A4B76A80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703573-bb5d-4fef-b97c-d0176a93a4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2C9B63-36A7-4648-9C9F-CF2EB7C384EF}">
  <ds:schemaRefs>
    <ds:schemaRef ds:uri="ae703573-bb5d-4fef-b97c-d0176a93a45c"/>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8180A8A-DD8A-41B4-ADD6-71F7F73AC6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2751</TotalTime>
  <Words>778</Words>
  <Application>Microsoft Office PowerPoint</Application>
  <PresentationFormat>画面に合わせる (4:3)</PresentationFormat>
  <Paragraphs>59</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メイリオ</vt:lpstr>
      <vt:lpstr>Arial</vt:lpstr>
      <vt:lpstr>Calibri</vt:lpstr>
      <vt:lpstr>Wingdings</vt:lpstr>
      <vt:lpstr>Office ​​テーマ</vt:lpstr>
      <vt:lpstr>【実証実験プロジェクト名称 】</vt:lpstr>
      <vt:lpstr>１　テーマについての課題認識</vt:lpstr>
      <vt:lpstr>２　本実証実験の目的</vt:lpstr>
      <vt:lpstr>３　本実証実験の内容</vt:lpstr>
      <vt:lpstr>４　本実証実験の実施スケジュール/体制</vt:lpstr>
      <vt:lpstr>５　本実証実験の成果指標</vt:lpstr>
      <vt:lpstr>６　本実証実験後の事業化までの計画</vt:lpstr>
      <vt:lpstr>７　北九州市への貢献</vt:lpstr>
      <vt:lpstr>８　本実証実験に係る経費予算</vt:lpstr>
      <vt:lpstr>９　北九州市に期待する支援内容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北九州市</cp:lastModifiedBy>
  <cp:revision>102</cp:revision>
  <cp:lastPrinted>2023-06-28T05:12:08Z</cp:lastPrinted>
  <dcterms:modified xsi:type="dcterms:W3CDTF">2023-06-29T07:00:53Z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0x010100BF4A78E5BA90004FA4986024F0052FB8</vt:lpwstr>
  </property>
  <property fmtid="{D5CDD505-2E9C-101B-9397-08002B2CF9AE}" pid="3" name="Order">
    <vt:r8>600200</vt:r8>
  </property>
  <property fmtid="{D5CDD505-2E9C-101B-9397-08002B2CF9AE}" pid="4" name="ComplianceAssetId">
    <vt:lpwstr/>
  </property>
  <property fmtid="{D5CDD505-2E9C-101B-9397-08002B2CF9AE}" pid="5" name="_ExtendedDescription">
    <vt:lpwstr/>
  </property>
  <property fmtid="{D5CDD505-2E9C-101B-9397-08002B2CF9AE}" pid="6" name="MSIP_Label_ea60d57e-af5b-4752-ac57-3e4f28ca11dc_Enabled">
    <vt:lpwstr>true</vt:lpwstr>
  </property>
  <property fmtid="{D5CDD505-2E9C-101B-9397-08002B2CF9AE}" pid="7" name="MSIP_Label_ea60d57e-af5b-4752-ac57-3e4f28ca11dc_SetDate">
    <vt:lpwstr>2022-06-13T11:14:29Z</vt:lpwstr>
  </property>
  <property fmtid="{D5CDD505-2E9C-101B-9397-08002B2CF9AE}" pid="8" name="MSIP_Label_ea60d57e-af5b-4752-ac57-3e4f28ca11dc_Method">
    <vt:lpwstr>Standard</vt:lpwstr>
  </property>
  <property fmtid="{D5CDD505-2E9C-101B-9397-08002B2CF9AE}" pid="9" name="MSIP_Label_ea60d57e-af5b-4752-ac57-3e4f28ca11dc_Name">
    <vt:lpwstr>ea60d57e-af5b-4752-ac57-3e4f28ca11dc</vt:lpwstr>
  </property>
  <property fmtid="{D5CDD505-2E9C-101B-9397-08002B2CF9AE}" pid="10" name="MSIP_Label_ea60d57e-af5b-4752-ac57-3e4f28ca11dc_SiteId">
    <vt:lpwstr>36da45f1-dd2c-4d1f-af13-5abe46b99921</vt:lpwstr>
  </property>
  <property fmtid="{D5CDD505-2E9C-101B-9397-08002B2CF9AE}" pid="11" name="MSIP_Label_ea60d57e-af5b-4752-ac57-3e4f28ca11dc_ActionId">
    <vt:lpwstr>3672907d-248e-471c-bfae-8522d8b69f15</vt:lpwstr>
  </property>
  <property fmtid="{D5CDD505-2E9C-101B-9397-08002B2CF9AE}" pid="12" name="MSIP_Label_ea60d57e-af5b-4752-ac57-3e4f28ca11dc_ContentBits">
    <vt:lpwstr>0</vt:lpwstr>
  </property>
</Properties>
</file>