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15"/>
  </p:notesMasterIdLst>
  <p:sldIdLst>
    <p:sldId id="346" r:id="rId5"/>
    <p:sldId id="348" r:id="rId6"/>
    <p:sldId id="329" r:id="rId7"/>
    <p:sldId id="330" r:id="rId8"/>
    <p:sldId id="351" r:id="rId9"/>
    <p:sldId id="341" r:id="rId10"/>
    <p:sldId id="352" r:id="rId11"/>
    <p:sldId id="353" r:id="rId12"/>
    <p:sldId id="318" r:id="rId13"/>
    <p:sldId id="345"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59E53"/>
    <a:srgbClr val="1654A4"/>
    <a:srgbClr val="239E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38" autoAdjust="0"/>
    <p:restoredTop sz="95214" autoAdjust="0"/>
  </p:normalViewPr>
  <p:slideViewPr>
    <p:cSldViewPr>
      <p:cViewPr varScale="1">
        <p:scale>
          <a:sx n="74" d="100"/>
          <a:sy n="74" d="100"/>
        </p:scale>
        <p:origin x="151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433" tIns="45716" rIns="91433" bIns="457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433" tIns="45716" rIns="91433" bIns="45716" rtlCol="0"/>
          <a:lstStyle>
            <a:lvl1pPr algn="r">
              <a:defRPr sz="1200"/>
            </a:lvl1pPr>
          </a:lstStyle>
          <a:p>
            <a:fld id="{90C1A1BA-84E3-42A9-9947-44E161CAFAE2}" type="datetimeFigureOut">
              <a:rPr kumimoji="1" lang="ja-JP" altLang="en-US" smtClean="0"/>
              <a:t>2023/6/29</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5863"/>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0721" y="4721187"/>
            <a:ext cx="5445760" cy="4472702"/>
          </a:xfrm>
          <a:prstGeom prst="rect">
            <a:avLst/>
          </a:prstGeom>
        </p:spPr>
        <p:txBody>
          <a:bodyPr vert="horz" lIns="91433" tIns="45716" rIns="91433" bIns="4571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6"/>
            <a:ext cx="2949787" cy="496967"/>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6"/>
            <a:ext cx="2949787" cy="496967"/>
          </a:xfrm>
          <a:prstGeom prst="rect">
            <a:avLst/>
          </a:prstGeom>
        </p:spPr>
        <p:txBody>
          <a:bodyPr vert="horz" lIns="91433" tIns="45716" rIns="91433" bIns="45716" rtlCol="0" anchor="b"/>
          <a:lstStyle>
            <a:lvl1pPr algn="r">
              <a:defRPr sz="1200"/>
            </a:lvl1pPr>
          </a:lstStyle>
          <a:p>
            <a:fld id="{D15FA5BC-3C9F-41F4-BE49-B5BC0655F2BC}" type="slidenum">
              <a:rPr kumimoji="1" lang="ja-JP" altLang="en-US" smtClean="0"/>
              <a:t>‹#›</a:t>
            </a:fld>
            <a:endParaRPr kumimoji="1" lang="ja-JP" altLang="en-US"/>
          </a:p>
        </p:txBody>
      </p:sp>
    </p:spTree>
    <p:extLst>
      <p:ext uri="{BB962C8B-B14F-4D97-AF65-F5344CB8AC3E}">
        <p14:creationId xmlns:p14="http://schemas.microsoft.com/office/powerpoint/2010/main" val="2966512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r>
              <a:rPr kumimoji="1"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メイリオ" panose="020B0604030504040204" pitchFamily="50" charset="-128"/>
                <a:ea typeface="メイリオ" panose="020B0604030504040204" pitchFamily="50" charset="-128"/>
                <a:cs typeface="メイリオ" panose="020B0604030504040204" pitchFamily="50"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82A1C641-4A2D-49C9-8E7A-B06C361A0A7A}" type="datetime1">
              <a:rPr lang="ja-JP" altLang="en-US" smtClean="0"/>
              <a:t>2023/6/29</a:t>
            </a:fld>
            <a:endParaRPr lang="ja-JP" altLang="en-US"/>
          </a:p>
        </p:txBody>
      </p:sp>
      <p:sp>
        <p:nvSpPr>
          <p:cNvPr id="5" name="フッター プレースホルダー 4"/>
          <p:cNvSpPr>
            <a:spLocks noGrp="1"/>
          </p:cNvSpPr>
          <p:nvPr>
            <p:ph type="ftr" sz="quarter" idx="11"/>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endParaRPr lang="ja-JP" altLang="en-US"/>
          </a:p>
        </p:txBody>
      </p:sp>
      <p:sp>
        <p:nvSpPr>
          <p:cNvPr id="6" name="スライド番号プレースホルダー 5"/>
          <p:cNvSpPr>
            <a:spLocks noGrp="1"/>
          </p:cNvSpPr>
          <p:nvPr>
            <p:ph type="sldNum" sz="quarter" idx="12"/>
          </p:nvPr>
        </p:nvSpPr>
        <p:spPr/>
        <p:txBody>
          <a:bodyPr/>
          <a:lstStyle>
            <a:lvl1pPr>
              <a:defRPr>
                <a:latin typeface="メイリオ" panose="020B0604030504040204" pitchFamily="50" charset="-128"/>
                <a:ea typeface="メイリオ" panose="020B0604030504040204" pitchFamily="50" charset="-128"/>
                <a:cs typeface="メイリオ" panose="020B0604030504040204" pitchFamily="50" charset="-128"/>
              </a:defRPr>
            </a:lvl1pPr>
          </a:lstStyle>
          <a:p>
            <a:fld id="{2B573624-9676-401E-A4F8-639460B6B7DA}" type="slidenum">
              <a:rPr lang="ja-JP" altLang="en-US" smtClean="0"/>
              <a:pPr/>
              <a:t>‹#›</a:t>
            </a:fld>
            <a:endParaRPr lang="ja-JP" altLang="en-US"/>
          </a:p>
        </p:txBody>
      </p:sp>
    </p:spTree>
    <p:extLst>
      <p:ext uri="{BB962C8B-B14F-4D97-AF65-F5344CB8AC3E}">
        <p14:creationId xmlns:p14="http://schemas.microsoft.com/office/powerpoint/2010/main" val="3998048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49D09D-4B52-4FB3-BF27-388C9EA87C1A}" type="datetime1">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92378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E120BB1-CC66-490F-9C6C-41DDA38458F3}" type="datetime1">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963241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DE311FF-428C-440E-AF09-9C196D3D6AF3}" type="datetime1">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324430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01ABEA5-BB4F-454B-BF8F-A5393E977F70}" type="datetime1">
              <a:rPr kumimoji="1" lang="ja-JP" altLang="en-US" smtClean="0"/>
              <a:t>2023/6/29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357186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56BB9DE-20D7-48DC-87DF-55B05367C8A8}" type="datetime1">
              <a:rPr kumimoji="1" lang="ja-JP" altLang="en-US" smtClean="0"/>
              <a:t>2023/6/29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24080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55262BCE-2864-4E34-8B7F-CA4230B907ED}" type="datetime1">
              <a:rPr kumimoji="1" lang="ja-JP" altLang="en-US" smtClean="0"/>
              <a:t>2023/6/29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208569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B84CEA-66E3-4C09-9981-49C03DF513D2}" type="datetime1">
              <a:rPr kumimoji="1" lang="ja-JP" altLang="en-US" smtClean="0"/>
              <a:t>2023/6/29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872195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BBE89C-9A0E-44DC-BA7C-6E3F2A07AC19}" type="datetime1">
              <a:rPr kumimoji="1" lang="ja-JP" altLang="en-US" smtClean="0"/>
              <a:t>2023/6/29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748501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FD0726A-4D28-4CAE-A36D-7005469D419F}" type="datetime1">
              <a:rPr kumimoji="1" lang="ja-JP" altLang="en-US" smtClean="0"/>
              <a:t>2023/6/29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846398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0180A35-69F1-4E6B-BCC6-20BB70B95075}" type="datetime1">
              <a:rPr kumimoji="1" lang="ja-JP" altLang="en-US" smtClean="0"/>
              <a:t>2023/6/29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3260964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3D4A7A-379E-47C6-AA60-4892B56834B3}" type="datetime1">
              <a:rPr kumimoji="1" lang="ja-JP" altLang="en-US" smtClean="0"/>
              <a:t>2023/6/29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573624-9676-401E-A4F8-639460B6B7DA}" type="slidenum">
              <a:rPr kumimoji="1" lang="ja-JP" altLang="en-US" smtClean="0"/>
              <a:t>‹#›</a:t>
            </a:fld>
            <a:endParaRPr kumimoji="1" lang="ja-JP" altLang="en-US"/>
          </a:p>
        </p:txBody>
      </p:sp>
    </p:spTree>
    <p:extLst>
      <p:ext uri="{BB962C8B-B14F-4D97-AF65-F5344CB8AC3E}">
        <p14:creationId xmlns:p14="http://schemas.microsoft.com/office/powerpoint/2010/main" val="112741803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E79BFF-2033-43F3-849E-17BF905A94BD}"/>
              </a:ext>
            </a:extLst>
          </p:cNvPr>
          <p:cNvSpPr>
            <a:spLocks noGrp="1"/>
          </p:cNvSpPr>
          <p:nvPr>
            <p:ph type="ctrTitle"/>
          </p:nvPr>
        </p:nvSpPr>
        <p:spPr>
          <a:xfrm>
            <a:off x="0" y="1196752"/>
            <a:ext cx="9144000" cy="1470025"/>
          </a:xfrm>
        </p:spPr>
        <p:txBody>
          <a:bodyPr>
            <a:normAutofit/>
          </a:bodyPr>
          <a:lstStyle/>
          <a:p>
            <a:r>
              <a:rPr kumimoji="1" lang="en-US" altLang="ja-JP" sz="3600" dirty="0"/>
              <a:t>【</a:t>
            </a:r>
            <a:r>
              <a:rPr lang="ja-JP" altLang="en-US" sz="3600" dirty="0" smtClean="0"/>
              <a:t>実証実験プロジェクト名称 </a:t>
            </a:r>
            <a:r>
              <a:rPr kumimoji="1" lang="en-US" altLang="ja-JP" sz="3600" dirty="0"/>
              <a:t>】</a:t>
            </a:r>
            <a:endParaRPr kumimoji="1" lang="ja-JP" altLang="en-US" sz="3600" dirty="0"/>
          </a:p>
        </p:txBody>
      </p:sp>
      <p:sp>
        <p:nvSpPr>
          <p:cNvPr id="4" name="タイトル 1">
            <a:extLst>
              <a:ext uri="{FF2B5EF4-FFF2-40B4-BE49-F238E27FC236}">
                <a16:creationId xmlns:a16="http://schemas.microsoft.com/office/drawing/2014/main" id="{6BD95999-0761-4C9D-885B-B3797FD59C0C}"/>
              </a:ext>
            </a:extLst>
          </p:cNvPr>
          <p:cNvSpPr txBox="1">
            <a:spLocks/>
          </p:cNvSpPr>
          <p:nvPr/>
        </p:nvSpPr>
        <p:spPr>
          <a:xfrm>
            <a:off x="0" y="2306261"/>
            <a:ext cx="91440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en-US" altLang="ja-JP" sz="2800" dirty="0" smtClean="0"/>
              <a:t>【</a:t>
            </a:r>
            <a:r>
              <a:rPr lang="ja-JP" altLang="en-US" sz="2800" dirty="0" smtClean="0"/>
              <a:t>法</a:t>
            </a:r>
            <a:r>
              <a:rPr lang="ja-JP" altLang="en-US" sz="2800" dirty="0"/>
              <a:t>人名 </a:t>
            </a:r>
            <a:r>
              <a:rPr lang="en-US" altLang="ja-JP" sz="2800" dirty="0"/>
              <a:t>】</a:t>
            </a:r>
            <a:endParaRPr lang="ja-JP" altLang="en-US" sz="2800" dirty="0"/>
          </a:p>
        </p:txBody>
      </p:sp>
      <p:sp>
        <p:nvSpPr>
          <p:cNvPr id="11" name="タイトル 1">
            <a:extLst>
              <a:ext uri="{FF2B5EF4-FFF2-40B4-BE49-F238E27FC236}">
                <a16:creationId xmlns:a16="http://schemas.microsoft.com/office/drawing/2014/main" id="{00E6CE07-BBAC-4CD3-8C96-CB381133C18B}"/>
              </a:ext>
            </a:extLst>
          </p:cNvPr>
          <p:cNvSpPr txBox="1">
            <a:spLocks/>
          </p:cNvSpPr>
          <p:nvPr/>
        </p:nvSpPr>
        <p:spPr>
          <a:xfrm>
            <a:off x="0" y="4221088"/>
            <a:ext cx="9144000" cy="194421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pPr marL="342900" indent="-342900" algn="l">
              <a:buFont typeface="Wingdings" panose="05000000000000000000" pitchFamily="2" charset="2"/>
              <a:buChar char="p"/>
            </a:pPr>
            <a:r>
              <a:rPr lang="ja-JP" altLang="en-US" sz="2000" dirty="0">
                <a:solidFill>
                  <a:srgbClr val="0000FF"/>
                </a:solidFill>
              </a:rPr>
              <a:t>本様式は、自由にデザインを変更して頂いて構いません。</a:t>
            </a:r>
            <a:r>
              <a:rPr lang="en-US" altLang="ja-JP" sz="2000" dirty="0">
                <a:solidFill>
                  <a:srgbClr val="0000FF"/>
                </a:solidFill>
              </a:rPr>
              <a:t/>
            </a:r>
            <a:br>
              <a:rPr lang="en-US" altLang="ja-JP" sz="2000" dirty="0">
                <a:solidFill>
                  <a:srgbClr val="0000FF"/>
                </a:solidFill>
              </a:rPr>
            </a:br>
            <a:r>
              <a:rPr lang="ja-JP" altLang="en-US" sz="2000" dirty="0">
                <a:solidFill>
                  <a:srgbClr val="0000FF"/>
                </a:solidFill>
              </a:rPr>
              <a:t>（スライドサイズを</a:t>
            </a:r>
            <a:r>
              <a:rPr lang="en-US" altLang="ja-JP" sz="2000" dirty="0">
                <a:solidFill>
                  <a:srgbClr val="0000FF"/>
                </a:solidFill>
              </a:rPr>
              <a:t>16:9</a:t>
            </a:r>
            <a:r>
              <a:rPr lang="ja-JP" altLang="en-US" sz="2000" dirty="0">
                <a:solidFill>
                  <a:srgbClr val="0000FF"/>
                </a:solidFill>
              </a:rPr>
              <a:t>に変更することも可とします。）</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提案書はページ数の制限はありませんが、簡潔な記載を心がけ、</a:t>
            </a:r>
            <a:r>
              <a:rPr lang="en-US" altLang="ja-JP" sz="2000" dirty="0">
                <a:solidFill>
                  <a:srgbClr val="0000FF"/>
                </a:solidFill>
              </a:rPr>
              <a:t>20</a:t>
            </a:r>
            <a:r>
              <a:rPr lang="ja-JP" altLang="en-US" sz="2000" dirty="0">
                <a:solidFill>
                  <a:srgbClr val="0000FF"/>
                </a:solidFill>
              </a:rPr>
              <a:t>ページ以内を目安にしてください。</a:t>
            </a:r>
            <a:endParaRPr lang="en-US" altLang="ja-JP" sz="2000" dirty="0">
              <a:solidFill>
                <a:srgbClr val="0000FF"/>
              </a:solidFill>
            </a:endParaRPr>
          </a:p>
          <a:p>
            <a:pPr marL="342900" indent="-342900" algn="l">
              <a:buFont typeface="Wingdings" panose="05000000000000000000" pitchFamily="2" charset="2"/>
              <a:buChar char="p"/>
            </a:pPr>
            <a:r>
              <a:rPr lang="ja-JP" altLang="en-US" sz="2000" dirty="0">
                <a:solidFill>
                  <a:srgbClr val="0000FF"/>
                </a:solidFill>
              </a:rPr>
              <a:t>提出時に、</a:t>
            </a:r>
            <a:r>
              <a:rPr lang="ja-JP" altLang="en-US" sz="2000" dirty="0" smtClean="0">
                <a:solidFill>
                  <a:srgbClr val="0000FF"/>
                </a:solidFill>
              </a:rPr>
              <a:t>各スライドに青文字で記載してある説</a:t>
            </a:r>
            <a:r>
              <a:rPr lang="ja-JP" altLang="en-US" sz="2000" dirty="0">
                <a:solidFill>
                  <a:srgbClr val="0000FF"/>
                </a:solidFill>
              </a:rPr>
              <a:t>明文は削除してください。</a:t>
            </a:r>
            <a:endParaRPr lang="en-US" altLang="ja-JP" sz="2000" dirty="0">
              <a:solidFill>
                <a:srgbClr val="0000FF"/>
              </a:solidFill>
            </a:endParaRPr>
          </a:p>
        </p:txBody>
      </p:sp>
      <p:sp>
        <p:nvSpPr>
          <p:cNvPr id="5" name="タイトル 1">
            <a:extLst>
              <a:ext uri="{FF2B5EF4-FFF2-40B4-BE49-F238E27FC236}">
                <a16:creationId xmlns:a16="http://schemas.microsoft.com/office/drawing/2014/main" id="{6BD95999-0761-4C9D-885B-B3797FD59C0C}"/>
              </a:ext>
            </a:extLst>
          </p:cNvPr>
          <p:cNvSpPr txBox="1">
            <a:spLocks/>
          </p:cNvSpPr>
          <p:nvPr/>
        </p:nvSpPr>
        <p:spPr>
          <a:xfrm>
            <a:off x="0" y="3068960"/>
            <a:ext cx="91440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メイリオ" panose="020B0604030504040204" pitchFamily="50" charset="-128"/>
                <a:ea typeface="メイリオ" panose="020B0604030504040204" pitchFamily="50" charset="-128"/>
                <a:cs typeface="メイリオ" panose="020B0604030504040204" pitchFamily="50" charset="-128"/>
              </a:defRPr>
            </a:lvl1pPr>
          </a:lstStyle>
          <a:p>
            <a:r>
              <a:rPr lang="ja-JP" altLang="en-US" sz="2800" u="sng" dirty="0" smtClean="0"/>
              <a:t>テーマ</a:t>
            </a:r>
            <a:r>
              <a:rPr lang="en-US" altLang="ja-JP" sz="2800" u="sng" dirty="0" smtClean="0"/>
              <a:t>No.</a:t>
            </a:r>
            <a:r>
              <a:rPr lang="ja-JP" altLang="en-US" sz="2800" u="sng" dirty="0" smtClean="0"/>
              <a:t>〇</a:t>
            </a:r>
            <a:endParaRPr lang="ja-JP" altLang="en-US" sz="2800" u="sng" dirty="0"/>
          </a:p>
        </p:txBody>
      </p:sp>
    </p:spTree>
    <p:extLst>
      <p:ext uri="{BB962C8B-B14F-4D97-AF65-F5344CB8AC3E}">
        <p14:creationId xmlns:p14="http://schemas.microsoft.com/office/powerpoint/2010/main" val="124523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９</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北九州市に期待する支援内容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成果指標達成のために北九州市（事務局を務める有限責任監査法人トーマツを含む）に期待する支援内容とその時期について、以下の２つに区分して具体的に記載してください</a:t>
            </a: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①本実証実験にあたって必要不可欠な内容</a:t>
            </a:r>
          </a:p>
          <a:p>
            <a:pPr marL="0" indent="0">
              <a:buNone/>
            </a:pP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②その他期待する内容</a:t>
            </a:r>
            <a:endParaRPr kumimoji="1"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10</a:t>
            </a:fld>
            <a:endParaRPr kumimoji="1" lang="ja-JP" altLang="en-US"/>
          </a:p>
        </p:txBody>
      </p:sp>
    </p:spTree>
    <p:extLst>
      <p:ext uri="{BB962C8B-B14F-4D97-AF65-F5344CB8AC3E}">
        <p14:creationId xmlns:p14="http://schemas.microsoft.com/office/powerpoint/2010/main" val="1345662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１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テーマについての課題認識</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67544" y="1772816"/>
            <a:ext cx="8219256" cy="4525963"/>
          </a:xfrm>
        </p:spPr>
        <p:txBody>
          <a:bodyPr/>
          <a:lstStyle/>
          <a:p>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貴社が本事業に応募するにあたって選択又は設定したテーマについて、北九州市の現状を踏まえて取り組むべき課題を定義し、その課題をどのように解決するのか記載してください。</a:t>
            </a:r>
            <a:endPar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2</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4057780501"/>
              </p:ext>
            </p:extLst>
          </p:nvPr>
        </p:nvGraphicFramePr>
        <p:xfrm>
          <a:off x="467544" y="1052736"/>
          <a:ext cx="8219256" cy="576064"/>
        </p:xfrm>
        <a:graphic>
          <a:graphicData uri="http://schemas.openxmlformats.org/drawingml/2006/table">
            <a:tbl>
              <a:tblPr firstRow="1" bandRow="1">
                <a:tableStyleId>{5C22544A-7EE6-4342-B048-85BDC9FD1C3A}</a:tableStyleId>
              </a:tblPr>
              <a:tblGrid>
                <a:gridCol w="1440160">
                  <a:extLst>
                    <a:ext uri="{9D8B030D-6E8A-4147-A177-3AD203B41FA5}">
                      <a16:colId xmlns:a16="http://schemas.microsoft.com/office/drawing/2014/main" val="648380956"/>
                    </a:ext>
                  </a:extLst>
                </a:gridCol>
                <a:gridCol w="6779096">
                  <a:extLst>
                    <a:ext uri="{9D8B030D-6E8A-4147-A177-3AD203B41FA5}">
                      <a16:colId xmlns:a16="http://schemas.microsoft.com/office/drawing/2014/main" val="2174299090"/>
                    </a:ext>
                  </a:extLst>
                </a:gridCol>
              </a:tblGrid>
              <a:tr h="576064">
                <a:tc>
                  <a:txBody>
                    <a:bodyPr/>
                    <a:lstStyle/>
                    <a:p>
                      <a:pPr algn="ctr"/>
                      <a:r>
                        <a:rPr kumimoji="1" lang="ja-JP" altLang="en-US" sz="2000" b="0" dirty="0" smtClean="0">
                          <a:solidFill>
                            <a:schemeClr val="tx1"/>
                          </a:solidFill>
                          <a:latin typeface="メイリオ" panose="020B0604030504040204" pitchFamily="50" charset="-128"/>
                          <a:ea typeface="メイリオ" panose="020B0604030504040204" pitchFamily="50" charset="-128"/>
                        </a:rPr>
                        <a:t>テーマ</a:t>
                      </a:r>
                      <a:endParaRPr kumimoji="1" lang="ja-JP" altLang="en-US" sz="20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endParaRPr kumimoji="1" lang="ja-JP" altLang="en-US" sz="18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67914807"/>
                  </a:ext>
                </a:extLst>
              </a:tr>
            </a:tbl>
          </a:graphicData>
        </a:graphic>
      </p:graphicFrame>
    </p:spTree>
    <p:extLst>
      <p:ext uri="{BB962C8B-B14F-4D97-AF65-F5344CB8AC3E}">
        <p14:creationId xmlns:p14="http://schemas.microsoft.com/office/powerpoint/2010/main" val="2316204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279301"/>
            <a:ext cx="8229600" cy="4525963"/>
          </a:xfrm>
        </p:spPr>
        <p:txBody>
          <a:bodyPr/>
          <a:lstStyle/>
          <a:p>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の事業進捗（顧客ニーズのヒアリング中、プロトタイプ製作中、●●人程度の顧客獲得済み等）と、これまで行ってきた取組みに対する市場かからの反応、把握した課題、それらを踏まえた本実証実験で検証したい「仮説」を記載してください。</a:t>
            </a:r>
            <a:endParaRPr lang="en-US" altLang="ja-JP"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また、本実証</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実験がどのような意義を持ち、事業成長に寄与するの</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か記載</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3</a:t>
            </a:fld>
            <a:endParaRPr kumimoji="1" lang="ja-JP" altLang="en-US"/>
          </a:p>
        </p:txBody>
      </p:sp>
      <p:sp>
        <p:nvSpPr>
          <p:cNvPr id="9" name="タイトル 1">
            <a:extLst>
              <a:ext uri="{FF2B5EF4-FFF2-40B4-BE49-F238E27FC236}">
                <a16:creationId xmlns:a16="http://schemas.microsoft.com/office/drawing/2014/main" id="{6E823050-E0FE-4A2D-9329-D4BF3B867152}"/>
              </a:ext>
            </a:extLst>
          </p:cNvPr>
          <p:cNvSpPr>
            <a:spLocks noGrp="1"/>
          </p:cNvSpPr>
          <p:nvPr>
            <p:ph type="title"/>
          </p:nvPr>
        </p:nvSpPr>
        <p:spPr>
          <a:xfrm>
            <a:off x="457200" y="274638"/>
            <a:ext cx="8229600" cy="1143000"/>
          </a:xfrm>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２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本実証</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実験の目的</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79857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３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本実証実験の内容</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今回実施したいと考えている実証</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実験の</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具体的な内容と、予定</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している具体的な方法（実証</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フィールド、</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対象者、実施フロー等）を記載して</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ください。既</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に市内の実証フィールドや対象者が決まっている場合は、その具体の内容も</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記載</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また、本実証実験を実施する上で想定されるリスクや障壁となる法規制がある場合は、その内容と対策状況について具体的に記載して</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4</a:t>
            </a:fld>
            <a:endParaRPr kumimoji="1" lang="ja-JP" altLang="en-US"/>
          </a:p>
        </p:txBody>
      </p:sp>
    </p:spTree>
    <p:extLst>
      <p:ext uri="{BB962C8B-B14F-4D97-AF65-F5344CB8AC3E}">
        <p14:creationId xmlns:p14="http://schemas.microsoft.com/office/powerpoint/2010/main" val="164805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４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本実証</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実験の実施</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スケジュール</a:t>
            </a:r>
            <a:r>
              <a:rPr lang="en-US" altLang="ja-JP" sz="2400" dirty="0" smtClean="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体制</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本実証実験の実施</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スケジュールを、線表</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などを</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用い、</a:t>
            </a:r>
            <a:r>
              <a:rPr lang="en-US" altLang="ja-JP"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5W1H</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を</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明記</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して記載</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ください。また、本実証実験を実施するための組織体制について、役割が分かるように記載してください。</a:t>
            </a:r>
            <a:endPar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B573624-9676-401E-A4F8-639460B6B7DA}"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tint val="75000"/>
                </a:prstClr>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7966655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５</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本実証</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実験の成果指標</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本実証実験に対して、どのような成果を見込み、どのように結果を評価するのか、現在考えている成果指標を具体的、定量的に記載して</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6</a:t>
            </a:fld>
            <a:endParaRPr kumimoji="1" lang="ja-JP" altLang="en-US"/>
          </a:p>
        </p:txBody>
      </p:sp>
    </p:spTree>
    <p:extLst>
      <p:ext uri="{BB962C8B-B14F-4D97-AF65-F5344CB8AC3E}">
        <p14:creationId xmlns:p14="http://schemas.microsoft.com/office/powerpoint/2010/main" val="3247712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６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本実証実験後の事業化までの計画</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本実証実験において想定される成果を踏まえ、黒字化までの売上計画（生産計画や販売計画）とその算出根拠（製品・サービスの料金単価等）を記載してください。また、売上計画を達成するための資金計画や人員計画を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7</a:t>
            </a:fld>
            <a:endParaRPr kumimoji="1" lang="ja-JP" altLang="en-US"/>
          </a:p>
        </p:txBody>
      </p:sp>
    </p:spTree>
    <p:extLst>
      <p:ext uri="{BB962C8B-B14F-4D97-AF65-F5344CB8AC3E}">
        <p14:creationId xmlns:p14="http://schemas.microsoft.com/office/powerpoint/2010/main" val="1152392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７</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北九州市への貢献</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1279301"/>
            <a:ext cx="8229600" cy="4525963"/>
          </a:xfrm>
        </p:spPr>
        <p:txBody>
          <a:bodyPr/>
          <a:lstStyle/>
          <a:p>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「６</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　本実証実験後の事業化までの計画」</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で記載した計画を推進していく中で、北九州市においてどのような事業展開を想定しているのか、貴社が将来北九州市にもたらすメリット（北九州市への経済効果、北九州市内における事業所拡大や雇用の創出等）を踏まえて、可能な限り具体的に記載してください。</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8</a:t>
            </a:fld>
            <a:endParaRPr kumimoji="1" lang="ja-JP" altLang="en-US"/>
          </a:p>
        </p:txBody>
      </p:sp>
    </p:spTree>
    <p:extLst>
      <p:ext uri="{BB962C8B-B14F-4D97-AF65-F5344CB8AC3E}">
        <p14:creationId xmlns:p14="http://schemas.microsoft.com/office/powerpoint/2010/main" val="106943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Autofit/>
          </a:bodyPr>
          <a:lstStyle/>
          <a:p>
            <a:pPr algn="l"/>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８</a:t>
            </a:r>
            <a:r>
              <a:rPr lang="ja-JP" altLang="en-US" sz="2400" dirty="0">
                <a:latin typeface="メイリオ" panose="020B0604030504040204" pitchFamily="50" charset="-128"/>
                <a:ea typeface="メイリオ" panose="020B0604030504040204" pitchFamily="50" charset="-128"/>
                <a:cs typeface="メイリオ" panose="020B0604030504040204" pitchFamily="50" charset="-128"/>
              </a:rPr>
              <a:t>　本実証実験に</a:t>
            </a:r>
            <a:r>
              <a:rPr lang="ja-JP" altLang="en-US" sz="2400" dirty="0" smtClean="0">
                <a:latin typeface="メイリオ" panose="020B0604030504040204" pitchFamily="50" charset="-128"/>
                <a:ea typeface="メイリオ" panose="020B0604030504040204" pitchFamily="50" charset="-128"/>
                <a:cs typeface="メイリオ" panose="020B0604030504040204" pitchFamily="50" charset="-128"/>
              </a:rPr>
              <a:t>係る経費予算</a:t>
            </a:r>
            <a:endPar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コンテンツ プレースホルダー 2"/>
          <p:cNvSpPr>
            <a:spLocks noGrp="1"/>
          </p:cNvSpPr>
          <p:nvPr>
            <p:ph idx="1"/>
          </p:nvPr>
        </p:nvSpPr>
        <p:spPr>
          <a:xfrm>
            <a:off x="457200" y="980729"/>
            <a:ext cx="8229600" cy="936104"/>
          </a:xfrm>
        </p:spPr>
        <p:txBody>
          <a:bodyPr>
            <a:normAutofit/>
          </a:bodyPr>
          <a:lstStyle/>
          <a:p>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現在想定している本実証</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実験に係る経費予算と補助金の額を、以下の表を活用して記載</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して</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ください（</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原則として消費税抜き）</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。なお、補助対象となる経費の内容は</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、公募要領をご確認</a:t>
            </a:r>
            <a:r>
              <a:rPr lang="ja-JP" altLang="en-US" sz="1800" dirty="0" smtClean="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ください</a:t>
            </a:r>
            <a:r>
              <a:rPr lang="ja-JP" altLang="en-US"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800" dirty="0">
              <a:solidFill>
                <a:srgbClr val="0000FF"/>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スライド番号プレースホルダー 3"/>
          <p:cNvSpPr>
            <a:spLocks noGrp="1"/>
          </p:cNvSpPr>
          <p:nvPr>
            <p:ph type="sldNum" sz="quarter" idx="12"/>
          </p:nvPr>
        </p:nvSpPr>
        <p:spPr/>
        <p:txBody>
          <a:bodyPr/>
          <a:lstStyle/>
          <a:p>
            <a:fld id="{2B573624-9676-401E-A4F8-639460B6B7DA}" type="slidenum">
              <a:rPr kumimoji="1" lang="ja-JP" altLang="en-US" smtClean="0"/>
              <a:t>9</a:t>
            </a:fld>
            <a:endParaRPr kumimoji="1" lang="ja-JP" altLang="en-US"/>
          </a:p>
        </p:txBody>
      </p:sp>
      <p:graphicFrame>
        <p:nvGraphicFramePr>
          <p:cNvPr id="5" name="表 4"/>
          <p:cNvGraphicFramePr>
            <a:graphicFrameLocks noGrp="1"/>
          </p:cNvGraphicFramePr>
          <p:nvPr>
            <p:extLst>
              <p:ext uri="{D42A27DB-BD31-4B8C-83A1-F6EECF244321}">
                <p14:modId xmlns:p14="http://schemas.microsoft.com/office/powerpoint/2010/main" val="672019082"/>
              </p:ext>
            </p:extLst>
          </p:nvPr>
        </p:nvGraphicFramePr>
        <p:xfrm>
          <a:off x="539552" y="1868744"/>
          <a:ext cx="7931223" cy="4944632"/>
        </p:xfrm>
        <a:graphic>
          <a:graphicData uri="http://schemas.openxmlformats.org/drawingml/2006/table">
            <a:tbl>
              <a:tblPr firstRow="1" bandRow="1">
                <a:tableStyleId>{5C22544A-7EE6-4342-B048-85BDC9FD1C3A}</a:tableStyleId>
              </a:tblPr>
              <a:tblGrid>
                <a:gridCol w="936104">
                  <a:extLst>
                    <a:ext uri="{9D8B030D-6E8A-4147-A177-3AD203B41FA5}">
                      <a16:colId xmlns:a16="http://schemas.microsoft.com/office/drawing/2014/main" val="2982384872"/>
                    </a:ext>
                  </a:extLst>
                </a:gridCol>
                <a:gridCol w="1296144">
                  <a:extLst>
                    <a:ext uri="{9D8B030D-6E8A-4147-A177-3AD203B41FA5}">
                      <a16:colId xmlns:a16="http://schemas.microsoft.com/office/drawing/2014/main" val="781194226"/>
                    </a:ext>
                  </a:extLst>
                </a:gridCol>
                <a:gridCol w="5698975">
                  <a:extLst>
                    <a:ext uri="{9D8B030D-6E8A-4147-A177-3AD203B41FA5}">
                      <a16:colId xmlns:a16="http://schemas.microsoft.com/office/drawing/2014/main" val="2070302326"/>
                    </a:ext>
                  </a:extLst>
                </a:gridCol>
              </a:tblGrid>
              <a:tr h="360038">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経費項目</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金額</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算出根拠 </a:t>
                      </a:r>
                      <a:r>
                        <a:rPr kumimoji="1" lang="en-US" altLang="ja-JP" sz="1400" b="0" dirty="0" smtClean="0">
                          <a:solidFill>
                            <a:schemeClr val="tx1"/>
                          </a:solidFill>
                          <a:latin typeface="メイリオ" panose="020B0604030504040204" pitchFamily="50" charset="-128"/>
                          <a:ea typeface="メイリオ" panose="020B0604030504040204" pitchFamily="50" charset="-128"/>
                        </a:rPr>
                        <a:t>※</a:t>
                      </a:r>
                      <a:r>
                        <a:rPr kumimoji="1" lang="ja-JP" altLang="en-US" sz="1400" b="0" dirty="0" smtClean="0">
                          <a:solidFill>
                            <a:schemeClr val="tx1"/>
                          </a:solidFill>
                          <a:latin typeface="メイリオ" panose="020B0604030504040204" pitchFamily="50" charset="-128"/>
                          <a:ea typeface="メイリオ" panose="020B0604030504040204" pitchFamily="50" charset="-128"/>
                        </a:rPr>
                        <a:t>できる限り詳細に記載</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225384419"/>
                  </a:ext>
                </a:extLst>
              </a:tr>
              <a:tr h="654942">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消耗品費</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smtClean="0">
                          <a:solidFill>
                            <a:schemeClr val="tx1"/>
                          </a:solidFill>
                          <a:latin typeface="メイリオ" panose="020B0604030504040204" pitchFamily="50" charset="-128"/>
                          <a:ea typeface="メイリオ" panose="020B0604030504040204" pitchFamily="50" charset="-128"/>
                        </a:rPr>
                        <a:t>円</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63234162"/>
                  </a:ext>
                </a:extLst>
              </a:tr>
              <a:tr h="654942">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労務費</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smtClean="0">
                          <a:solidFill>
                            <a:schemeClr val="tx1"/>
                          </a:solidFill>
                          <a:latin typeface="メイリオ" panose="020B0604030504040204" pitchFamily="50" charset="-128"/>
                          <a:ea typeface="メイリオ" panose="020B0604030504040204" pitchFamily="50" charset="-128"/>
                        </a:rPr>
                        <a:t>円</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26530084"/>
                  </a:ext>
                </a:extLst>
              </a:tr>
              <a:tr h="654942">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旅費</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smtClean="0">
                          <a:solidFill>
                            <a:schemeClr val="tx1"/>
                          </a:solidFill>
                          <a:latin typeface="メイリオ" panose="020B0604030504040204" pitchFamily="50" charset="-128"/>
                          <a:ea typeface="メイリオ" panose="020B0604030504040204" pitchFamily="50" charset="-128"/>
                        </a:rPr>
                        <a:t>円</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83439469"/>
                  </a:ext>
                </a:extLst>
              </a:tr>
              <a:tr h="654942">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外注費</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smtClean="0">
                          <a:solidFill>
                            <a:schemeClr val="tx1"/>
                          </a:solidFill>
                          <a:latin typeface="メイリオ" panose="020B0604030504040204" pitchFamily="50" charset="-128"/>
                          <a:ea typeface="メイリオ" panose="020B0604030504040204" pitchFamily="50" charset="-128"/>
                        </a:rPr>
                        <a:t>円</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27484923"/>
                  </a:ext>
                </a:extLst>
              </a:tr>
              <a:tr h="654942">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その他</a:t>
                      </a:r>
                      <a:endParaRPr kumimoji="1" lang="en-US" altLang="ja-JP" sz="1400" b="0"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経費</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smtClean="0">
                          <a:solidFill>
                            <a:schemeClr val="tx1"/>
                          </a:solidFill>
                          <a:latin typeface="メイリオ" panose="020B0604030504040204" pitchFamily="50" charset="-128"/>
                          <a:ea typeface="メイリオ" panose="020B0604030504040204" pitchFamily="50" charset="-128"/>
                        </a:rPr>
                        <a:t>円</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2088155"/>
                  </a:ext>
                </a:extLst>
              </a:tr>
              <a:tr h="654942">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合計</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smtClean="0">
                          <a:solidFill>
                            <a:schemeClr val="tx1"/>
                          </a:solidFill>
                          <a:latin typeface="メイリオ" panose="020B0604030504040204" pitchFamily="50" charset="-128"/>
                          <a:ea typeface="メイリオ" panose="020B0604030504040204" pitchFamily="50" charset="-128"/>
                        </a:rPr>
                        <a:t>円</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84162044"/>
                  </a:ext>
                </a:extLst>
              </a:tr>
              <a:tr h="654942">
                <a:tc>
                  <a:txBody>
                    <a:bodyPr/>
                    <a:lstStyle/>
                    <a:p>
                      <a:pPr algn="ctr"/>
                      <a:r>
                        <a:rPr kumimoji="1" lang="ja-JP" altLang="en-US" sz="1400" b="0" dirty="0" smtClean="0">
                          <a:solidFill>
                            <a:schemeClr val="tx1"/>
                          </a:solidFill>
                          <a:latin typeface="メイリオ" panose="020B0604030504040204" pitchFamily="50" charset="-128"/>
                          <a:ea typeface="メイリオ" panose="020B0604030504040204" pitchFamily="50" charset="-128"/>
                        </a:rPr>
                        <a:t>補助金額</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pPr algn="r"/>
                      <a:r>
                        <a:rPr kumimoji="1" lang="ja-JP" altLang="en-US" sz="1400" b="0" dirty="0" smtClean="0">
                          <a:solidFill>
                            <a:schemeClr val="tx1"/>
                          </a:solidFill>
                          <a:latin typeface="メイリオ" panose="020B0604030504040204" pitchFamily="50" charset="-128"/>
                          <a:ea typeface="メイリオ" panose="020B0604030504040204" pitchFamily="50" charset="-128"/>
                        </a:rPr>
                        <a:t>円</a:t>
                      </a:r>
                      <a:endParaRPr kumimoji="1" lang="ja-JP" altLang="en-US" sz="14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tc>
                  <a:txBody>
                    <a:bodyPr/>
                    <a:lstStyle/>
                    <a:p>
                      <a:r>
                        <a:rPr kumimoji="1" lang="en-US" altLang="ja-JP" sz="1200" b="0" dirty="0" smtClean="0">
                          <a:solidFill>
                            <a:schemeClr val="tx1"/>
                          </a:solidFill>
                          <a:latin typeface="メイリオ" panose="020B0604030504040204" pitchFamily="50" charset="-128"/>
                          <a:ea typeface="メイリオ" panose="020B0604030504040204" pitchFamily="50" charset="-128"/>
                        </a:rPr>
                        <a:t>【</a:t>
                      </a:r>
                      <a:r>
                        <a:rPr kumimoji="1" lang="ja-JP" altLang="en-US" sz="1200" b="0" dirty="0" smtClean="0">
                          <a:solidFill>
                            <a:schemeClr val="tx1"/>
                          </a:solidFill>
                          <a:latin typeface="メイリオ" panose="020B0604030504040204" pitchFamily="50" charset="-128"/>
                          <a:ea typeface="メイリオ" panose="020B0604030504040204" pitchFamily="50" charset="-128"/>
                        </a:rPr>
                        <a:t>算定方法</a:t>
                      </a:r>
                      <a:r>
                        <a:rPr kumimoji="1" lang="en-US" altLang="ja-JP" sz="1200" b="0" dirty="0" smtClean="0">
                          <a:solidFill>
                            <a:schemeClr val="tx1"/>
                          </a:solidFill>
                          <a:latin typeface="メイリオ" panose="020B0604030504040204" pitchFamily="50" charset="-128"/>
                          <a:ea typeface="メイリオ" panose="020B0604030504040204" pitchFamily="50" charset="-128"/>
                        </a:rPr>
                        <a:t>】</a:t>
                      </a:r>
                      <a:r>
                        <a:rPr kumimoji="1" lang="ja-JP" altLang="en-US" sz="1200" b="0" dirty="0" smtClean="0">
                          <a:solidFill>
                            <a:schemeClr val="tx1"/>
                          </a:solidFill>
                          <a:latin typeface="メイリオ" panose="020B0604030504040204" pitchFamily="50" charset="-128"/>
                          <a:ea typeface="メイリオ" panose="020B0604030504040204" pitchFamily="50" charset="-128"/>
                        </a:rPr>
                        <a:t>以下の①と②の額のうち、小さい方の額</a:t>
                      </a:r>
                      <a:endParaRPr kumimoji="1" lang="en-US" altLang="ja-JP" sz="12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b="0" dirty="0" smtClean="0">
                          <a:solidFill>
                            <a:schemeClr val="tx1"/>
                          </a:solidFill>
                          <a:latin typeface="メイリオ" panose="020B0604030504040204" pitchFamily="50" charset="-128"/>
                          <a:ea typeface="メイリオ" panose="020B0604030504040204" pitchFamily="50" charset="-128"/>
                        </a:rPr>
                        <a:t>　①補助対象経費の合計</a:t>
                      </a:r>
                      <a:r>
                        <a:rPr kumimoji="1" lang="en-US" altLang="ja-JP" sz="1200" b="0" dirty="0" smtClean="0">
                          <a:solidFill>
                            <a:schemeClr val="tx1"/>
                          </a:solidFill>
                          <a:latin typeface="メイリオ" panose="020B0604030504040204" pitchFamily="50" charset="-128"/>
                          <a:ea typeface="メイリオ" panose="020B0604030504040204" pitchFamily="50" charset="-128"/>
                        </a:rPr>
                        <a:t>×2/3</a:t>
                      </a:r>
                      <a:r>
                        <a:rPr kumimoji="1" lang="ja-JP" altLang="en-US" sz="1200" b="0" dirty="0" smtClean="0">
                          <a:solidFill>
                            <a:schemeClr val="tx1"/>
                          </a:solidFill>
                          <a:latin typeface="メイリオ" panose="020B0604030504040204" pitchFamily="50" charset="-128"/>
                          <a:ea typeface="メイリオ" panose="020B0604030504040204" pitchFamily="50" charset="-128"/>
                        </a:rPr>
                        <a:t>（千円未満切捨）</a:t>
                      </a:r>
                      <a:endParaRPr kumimoji="1" lang="en-US" altLang="ja-JP" sz="1200" b="0" dirty="0" smtClean="0">
                        <a:solidFill>
                          <a:schemeClr val="tx1"/>
                        </a:solidFill>
                        <a:latin typeface="メイリオ" panose="020B0604030504040204" pitchFamily="50" charset="-128"/>
                        <a:ea typeface="メイリオ" panose="020B0604030504040204" pitchFamily="50" charset="-128"/>
                      </a:endParaRPr>
                    </a:p>
                    <a:p>
                      <a:r>
                        <a:rPr kumimoji="1" lang="ja-JP" altLang="en-US" sz="1200" b="0" dirty="0" smtClean="0">
                          <a:solidFill>
                            <a:schemeClr val="tx1"/>
                          </a:solidFill>
                          <a:latin typeface="メイリオ" panose="020B0604030504040204" pitchFamily="50" charset="-128"/>
                          <a:ea typeface="メイリオ" panose="020B0604030504040204" pitchFamily="50" charset="-128"/>
                        </a:rPr>
                        <a:t>　②環境・ﾛﾎﾞｯﾄ・</a:t>
                      </a:r>
                      <a:r>
                        <a:rPr kumimoji="1" lang="en-US" altLang="ja-JP" sz="1200" b="0" dirty="0" smtClean="0">
                          <a:solidFill>
                            <a:schemeClr val="tx1"/>
                          </a:solidFill>
                          <a:latin typeface="メイリオ" panose="020B0604030504040204" pitchFamily="50" charset="-128"/>
                          <a:ea typeface="メイリオ" panose="020B0604030504040204" pitchFamily="50" charset="-128"/>
                        </a:rPr>
                        <a:t>DX</a:t>
                      </a:r>
                      <a:r>
                        <a:rPr kumimoji="1" lang="ja-JP" altLang="en-US" sz="1200" b="0" dirty="0" smtClean="0">
                          <a:solidFill>
                            <a:schemeClr val="tx1"/>
                          </a:solidFill>
                          <a:latin typeface="メイリオ" panose="020B0604030504040204" pitchFamily="50" charset="-128"/>
                          <a:ea typeface="メイリオ" panose="020B0604030504040204" pitchFamily="50" charset="-128"/>
                        </a:rPr>
                        <a:t>分野：</a:t>
                      </a:r>
                      <a:r>
                        <a:rPr kumimoji="1" lang="en-US" altLang="ja-JP" sz="1200" b="0" dirty="0" smtClean="0">
                          <a:solidFill>
                            <a:schemeClr val="tx1"/>
                          </a:solidFill>
                          <a:latin typeface="メイリオ" panose="020B0604030504040204" pitchFamily="50" charset="-128"/>
                          <a:ea typeface="メイリオ" panose="020B0604030504040204" pitchFamily="50" charset="-128"/>
                        </a:rPr>
                        <a:t>250</a:t>
                      </a:r>
                      <a:r>
                        <a:rPr kumimoji="1" lang="ja-JP" altLang="en-US" sz="1200" b="0" dirty="0" smtClean="0">
                          <a:solidFill>
                            <a:schemeClr val="tx1"/>
                          </a:solidFill>
                          <a:latin typeface="メイリオ" panose="020B0604030504040204" pitchFamily="50" charset="-128"/>
                          <a:ea typeface="メイリオ" panose="020B0604030504040204" pitchFamily="50" charset="-128"/>
                        </a:rPr>
                        <a:t>万円、左以外の分野：</a:t>
                      </a:r>
                      <a:r>
                        <a:rPr kumimoji="1" lang="en-US" altLang="ja-JP" sz="1200" b="0" dirty="0" smtClean="0">
                          <a:solidFill>
                            <a:schemeClr val="tx1"/>
                          </a:solidFill>
                          <a:latin typeface="メイリオ" panose="020B0604030504040204" pitchFamily="50" charset="-128"/>
                          <a:ea typeface="メイリオ" panose="020B0604030504040204" pitchFamily="50" charset="-128"/>
                        </a:rPr>
                        <a:t>100</a:t>
                      </a:r>
                      <a:r>
                        <a:rPr kumimoji="1" lang="ja-JP" altLang="en-US" sz="1200" b="0" dirty="0" smtClean="0">
                          <a:solidFill>
                            <a:schemeClr val="tx1"/>
                          </a:solidFill>
                          <a:latin typeface="メイリオ" panose="020B0604030504040204" pitchFamily="50" charset="-128"/>
                          <a:ea typeface="メイリオ" panose="020B0604030504040204" pitchFamily="50" charset="-128"/>
                        </a:rPr>
                        <a:t>万円</a:t>
                      </a:r>
                      <a:endParaRPr kumimoji="1" lang="ja-JP" altLang="en-US" sz="1200" b="0" dirty="0">
                        <a:solidFill>
                          <a:schemeClr val="tx1"/>
                        </a:solidFill>
                        <a:latin typeface="メイリオ" panose="020B0604030504040204" pitchFamily="50" charset="-128"/>
                        <a:ea typeface="メイリオ" panose="020B0604030504040204" pitchFamily="50" charset="-128"/>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2229278"/>
                  </a:ext>
                </a:extLst>
              </a:tr>
            </a:tbl>
          </a:graphicData>
        </a:graphic>
      </p:graphicFrame>
    </p:spTree>
    <p:extLst>
      <p:ext uri="{BB962C8B-B14F-4D97-AF65-F5344CB8AC3E}">
        <p14:creationId xmlns:p14="http://schemas.microsoft.com/office/powerpoint/2010/main" val="7439578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F4A78E5BA90004FA4986024F0052FB8" ma:contentTypeVersion="7" ma:contentTypeDescription="新しいドキュメントを作成します。" ma:contentTypeScope="" ma:versionID="b92681fd71b09de39d5f3f5faae158c8">
  <xsd:schema xmlns:xsd="http://www.w3.org/2001/XMLSchema" xmlns:xs="http://www.w3.org/2001/XMLSchema" xmlns:p="http://schemas.microsoft.com/office/2006/metadata/properties" xmlns:ns2="ae703573-bb5d-4fef-b97c-d0176a93a45c" targetNamespace="http://schemas.microsoft.com/office/2006/metadata/properties" ma:root="true" ma:fieldsID="90927a5f014f103ac9ed3d372d4634cd" ns2:_="">
    <xsd:import namespace="ae703573-bb5d-4fef-b97c-d0176a93a45c"/>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703573-bb5d-4fef-b97c-d0176a93a4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2DCBF20-C030-4178-9A91-0A4B76A80E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703573-bb5d-4fef-b97c-d0176a93a45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2C9B63-36A7-4648-9C9F-CF2EB7C384EF}">
  <ds:schemaRefs>
    <ds:schemaRef ds:uri="ae703573-bb5d-4fef-b97c-d0176a93a45c"/>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8180A8A-DD8A-41B4-ADD6-71F7F73AC6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2751</TotalTime>
  <Words>778</Words>
  <Application>Microsoft Office PowerPoint</Application>
  <PresentationFormat>画面に合わせる (4:3)</PresentationFormat>
  <Paragraphs>59</Paragraphs>
  <Slides>10</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10</vt:i4>
      </vt:variant>
    </vt:vector>
  </HeadingPairs>
  <TitlesOfParts>
    <vt:vector size="16" baseType="lpstr">
      <vt:lpstr>ＭＳ Ｐゴシック</vt:lpstr>
      <vt:lpstr>メイリオ</vt:lpstr>
      <vt:lpstr>Arial</vt:lpstr>
      <vt:lpstr>Calibri</vt:lpstr>
      <vt:lpstr>Wingdings</vt:lpstr>
      <vt:lpstr>Office ​​テーマ</vt:lpstr>
      <vt:lpstr>【実証実験プロジェクト名称 】</vt:lpstr>
      <vt:lpstr>１　テーマについての課題認識</vt:lpstr>
      <vt:lpstr>２　本実証実験の目的</vt:lpstr>
      <vt:lpstr>３　本実証実験の内容</vt:lpstr>
      <vt:lpstr>４　本実証実験の実施スケジュール/体制</vt:lpstr>
      <vt:lpstr>５　本実証実験の成果指標</vt:lpstr>
      <vt:lpstr>６　本実証実験後の事業化までの計画</vt:lpstr>
      <vt:lpstr>７　北九州市への貢献</vt:lpstr>
      <vt:lpstr>８　本実証実験に係る経費予算</vt:lpstr>
      <vt:lpstr>９　北九州市に期待する支援内容</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事業名（プロジェクト名）</dc:title>
  <dc:creator>上田　浩平</dc:creator>
  <cp:lastModifiedBy>北九州市</cp:lastModifiedBy>
  <cp:revision>102</cp:revision>
  <cp:lastPrinted>2023-06-28T05:12:08Z</cp:lastPrinted>
  <dcterms:modified xsi:type="dcterms:W3CDTF">2023-06-29T07:00:53Z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0x010100BF4A78E5BA90004FA4986024F0052FB8</vt:lpwstr>
  </property>
  <property fmtid="{D5CDD505-2E9C-101B-9397-08002B2CF9AE}" pid="3" name="Order">
    <vt:r8>600200</vt:r8>
  </property>
  <property fmtid="{D5CDD505-2E9C-101B-9397-08002B2CF9AE}" pid="4" name="ComplianceAssetId">
    <vt:lpwstr/>
  </property>
  <property fmtid="{D5CDD505-2E9C-101B-9397-08002B2CF9AE}" pid="5" name="_ExtendedDescription">
    <vt:lpwstr/>
  </property>
  <property fmtid="{D5CDD505-2E9C-101B-9397-08002B2CF9AE}" pid="6" name="MSIP_Label_ea60d57e-af5b-4752-ac57-3e4f28ca11dc_Enabled">
    <vt:lpwstr>true</vt:lpwstr>
  </property>
  <property fmtid="{D5CDD505-2E9C-101B-9397-08002B2CF9AE}" pid="7" name="MSIP_Label_ea60d57e-af5b-4752-ac57-3e4f28ca11dc_SetDate">
    <vt:lpwstr>2022-06-13T11:14:29Z</vt:lpwstr>
  </property>
  <property fmtid="{D5CDD505-2E9C-101B-9397-08002B2CF9AE}" pid="8" name="MSIP_Label_ea60d57e-af5b-4752-ac57-3e4f28ca11dc_Method">
    <vt:lpwstr>Standard</vt:lpwstr>
  </property>
  <property fmtid="{D5CDD505-2E9C-101B-9397-08002B2CF9AE}" pid="9" name="MSIP_Label_ea60d57e-af5b-4752-ac57-3e4f28ca11dc_Name">
    <vt:lpwstr>ea60d57e-af5b-4752-ac57-3e4f28ca11dc</vt:lpwstr>
  </property>
  <property fmtid="{D5CDD505-2E9C-101B-9397-08002B2CF9AE}" pid="10" name="MSIP_Label_ea60d57e-af5b-4752-ac57-3e4f28ca11dc_SiteId">
    <vt:lpwstr>36da45f1-dd2c-4d1f-af13-5abe46b99921</vt:lpwstr>
  </property>
  <property fmtid="{D5CDD505-2E9C-101B-9397-08002B2CF9AE}" pid="11" name="MSIP_Label_ea60d57e-af5b-4752-ac57-3e4f28ca11dc_ActionId">
    <vt:lpwstr>3672907d-248e-471c-bfae-8522d8b69f15</vt:lpwstr>
  </property>
  <property fmtid="{D5CDD505-2E9C-101B-9397-08002B2CF9AE}" pid="12" name="MSIP_Label_ea60d57e-af5b-4752-ac57-3e4f28ca11dc_ContentBits">
    <vt:lpwstr>0</vt:lpwstr>
  </property>
</Properties>
</file>