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62" r:id="rId5"/>
    <p:sldId id="263" r:id="rId6"/>
    <p:sldId id="264" r:id="rId7"/>
    <p:sldId id="265" r:id="rId8"/>
    <p:sldId id="266" r:id="rId9"/>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66FFFF"/>
    <a:srgbClr val="99CCFF"/>
    <a:srgbClr val="6699FF"/>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3" d="100"/>
          <a:sy n="113" d="100"/>
        </p:scale>
        <p:origin x="1320" y="84"/>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notesMasters/notesMaster1.xml" Type="http://schemas.openxmlformats.org/officeDocument/2006/relationships/notesMaster"/><Relationship Id="rId11" Target="presProps.xml" Type="http://schemas.openxmlformats.org/officeDocument/2006/relationships/presProps"/><Relationship Id="rId12" Target="viewProps.xml" Type="http://schemas.openxmlformats.org/officeDocument/2006/relationships/viewProps"/><Relationship Id="rId13" Target="theme/theme1.xml" Type="http://schemas.openxmlformats.org/officeDocument/2006/relationships/theme"/><Relationship Id="rId14" Target="tableStyles.xml" Type="http://schemas.openxmlformats.org/officeDocument/2006/relationships/tableStyle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B5C1C338-FFD9-4547-8F1A-188C07A835E7}" type="datetimeFigureOut">
              <a:rPr kumimoji="1" lang="ja-JP" altLang="en-US" smtClean="0"/>
              <a:t>2025/3/9</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55810818-AB35-41E6-BC2F-367B68455E6C}" type="slidenum">
              <a:rPr kumimoji="1" lang="ja-JP" altLang="en-US" smtClean="0"/>
              <a:t>‹#›</a:t>
            </a:fld>
            <a:endParaRPr kumimoji="1" lang="ja-JP" altLang="en-US"/>
          </a:p>
        </p:txBody>
      </p:sp>
    </p:spTree>
    <p:extLst>
      <p:ext uri="{BB962C8B-B14F-4D97-AF65-F5344CB8AC3E}">
        <p14:creationId xmlns:p14="http://schemas.microsoft.com/office/powerpoint/2010/main" val="25143163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EDAE88D-623F-4864-AB0E-646F66F98B43}" type="datetimeFigureOut">
              <a:rPr kumimoji="1" lang="ja-JP" altLang="en-US" smtClean="0"/>
              <a:t>2025/3/9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6EE1F2-25AE-410E-BF56-9EB9B23DC718}" type="slidenum">
              <a:rPr kumimoji="1" lang="ja-JP" altLang="en-US" smtClean="0"/>
              <a:t>‹#›</a:t>
            </a:fld>
            <a:endParaRPr kumimoji="1" lang="ja-JP" altLang="en-US"/>
          </a:p>
        </p:txBody>
      </p:sp>
    </p:spTree>
    <p:extLst>
      <p:ext uri="{BB962C8B-B14F-4D97-AF65-F5344CB8AC3E}">
        <p14:creationId xmlns:p14="http://schemas.microsoft.com/office/powerpoint/2010/main" val="3844284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EDAE88D-623F-4864-AB0E-646F66F98B43}" type="datetimeFigureOut">
              <a:rPr kumimoji="1" lang="ja-JP" altLang="en-US" smtClean="0"/>
              <a:t>2025/3/9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6EE1F2-25AE-410E-BF56-9EB9B23DC718}" type="slidenum">
              <a:rPr kumimoji="1" lang="ja-JP" altLang="en-US" smtClean="0"/>
              <a:t>‹#›</a:t>
            </a:fld>
            <a:endParaRPr kumimoji="1" lang="ja-JP" altLang="en-US"/>
          </a:p>
        </p:txBody>
      </p:sp>
    </p:spTree>
    <p:extLst>
      <p:ext uri="{BB962C8B-B14F-4D97-AF65-F5344CB8AC3E}">
        <p14:creationId xmlns:p14="http://schemas.microsoft.com/office/powerpoint/2010/main" val="2027837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EDAE88D-623F-4864-AB0E-646F66F98B43}" type="datetimeFigureOut">
              <a:rPr kumimoji="1" lang="ja-JP" altLang="en-US" smtClean="0"/>
              <a:t>2025/3/9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6EE1F2-25AE-410E-BF56-9EB9B23DC718}" type="slidenum">
              <a:rPr kumimoji="1" lang="ja-JP" altLang="en-US" smtClean="0"/>
              <a:t>‹#›</a:t>
            </a:fld>
            <a:endParaRPr kumimoji="1" lang="ja-JP" altLang="en-US"/>
          </a:p>
        </p:txBody>
      </p:sp>
    </p:spTree>
    <p:extLst>
      <p:ext uri="{BB962C8B-B14F-4D97-AF65-F5344CB8AC3E}">
        <p14:creationId xmlns:p14="http://schemas.microsoft.com/office/powerpoint/2010/main" val="434149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EDAE88D-623F-4864-AB0E-646F66F98B43}" type="datetimeFigureOut">
              <a:rPr kumimoji="1" lang="ja-JP" altLang="en-US" smtClean="0"/>
              <a:t>2025/3/9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6EE1F2-25AE-410E-BF56-9EB9B23DC718}" type="slidenum">
              <a:rPr kumimoji="1" lang="ja-JP" altLang="en-US" smtClean="0"/>
              <a:t>‹#›</a:t>
            </a:fld>
            <a:endParaRPr kumimoji="1" lang="ja-JP" altLang="en-US"/>
          </a:p>
        </p:txBody>
      </p:sp>
    </p:spTree>
    <p:extLst>
      <p:ext uri="{BB962C8B-B14F-4D97-AF65-F5344CB8AC3E}">
        <p14:creationId xmlns:p14="http://schemas.microsoft.com/office/powerpoint/2010/main" val="2560149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EDAE88D-623F-4864-AB0E-646F66F98B43}" type="datetimeFigureOut">
              <a:rPr kumimoji="1" lang="ja-JP" altLang="en-US" smtClean="0"/>
              <a:t>2025/3/9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6EE1F2-25AE-410E-BF56-9EB9B23DC718}" type="slidenum">
              <a:rPr kumimoji="1" lang="ja-JP" altLang="en-US" smtClean="0"/>
              <a:t>‹#›</a:t>
            </a:fld>
            <a:endParaRPr kumimoji="1" lang="ja-JP" altLang="en-US"/>
          </a:p>
        </p:txBody>
      </p:sp>
    </p:spTree>
    <p:extLst>
      <p:ext uri="{BB962C8B-B14F-4D97-AF65-F5344CB8AC3E}">
        <p14:creationId xmlns:p14="http://schemas.microsoft.com/office/powerpoint/2010/main" val="3448684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EDAE88D-623F-4864-AB0E-646F66F98B43}" type="datetimeFigureOut">
              <a:rPr kumimoji="1" lang="ja-JP" altLang="en-US" smtClean="0"/>
              <a:t>2025/3/9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6EE1F2-25AE-410E-BF56-9EB9B23DC718}" type="slidenum">
              <a:rPr kumimoji="1" lang="ja-JP" altLang="en-US" smtClean="0"/>
              <a:t>‹#›</a:t>
            </a:fld>
            <a:endParaRPr kumimoji="1" lang="ja-JP" altLang="en-US"/>
          </a:p>
        </p:txBody>
      </p:sp>
    </p:spTree>
    <p:extLst>
      <p:ext uri="{BB962C8B-B14F-4D97-AF65-F5344CB8AC3E}">
        <p14:creationId xmlns:p14="http://schemas.microsoft.com/office/powerpoint/2010/main" val="4138162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EDAE88D-623F-4864-AB0E-646F66F98B43}" type="datetimeFigureOut">
              <a:rPr kumimoji="1" lang="ja-JP" altLang="en-US" smtClean="0"/>
              <a:t>2025/3/9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66EE1F2-25AE-410E-BF56-9EB9B23DC718}" type="slidenum">
              <a:rPr kumimoji="1" lang="ja-JP" altLang="en-US" smtClean="0"/>
              <a:t>‹#›</a:t>
            </a:fld>
            <a:endParaRPr kumimoji="1" lang="ja-JP" altLang="en-US"/>
          </a:p>
        </p:txBody>
      </p:sp>
    </p:spTree>
    <p:extLst>
      <p:ext uri="{BB962C8B-B14F-4D97-AF65-F5344CB8AC3E}">
        <p14:creationId xmlns:p14="http://schemas.microsoft.com/office/powerpoint/2010/main" val="4244572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EDAE88D-623F-4864-AB0E-646F66F98B43}" type="datetimeFigureOut">
              <a:rPr kumimoji="1" lang="ja-JP" altLang="en-US" smtClean="0"/>
              <a:t>2025/3/9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66EE1F2-25AE-410E-BF56-9EB9B23DC718}" type="slidenum">
              <a:rPr kumimoji="1" lang="ja-JP" altLang="en-US" smtClean="0"/>
              <a:t>‹#›</a:t>
            </a:fld>
            <a:endParaRPr kumimoji="1" lang="ja-JP" altLang="en-US"/>
          </a:p>
        </p:txBody>
      </p:sp>
    </p:spTree>
    <p:extLst>
      <p:ext uri="{BB962C8B-B14F-4D97-AF65-F5344CB8AC3E}">
        <p14:creationId xmlns:p14="http://schemas.microsoft.com/office/powerpoint/2010/main" val="2708170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DAE88D-623F-4864-AB0E-646F66F98B43}" type="datetimeFigureOut">
              <a:rPr kumimoji="1" lang="ja-JP" altLang="en-US" smtClean="0"/>
              <a:t>2025/3/9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66EE1F2-25AE-410E-BF56-9EB9B23DC718}" type="slidenum">
              <a:rPr kumimoji="1" lang="ja-JP" altLang="en-US" smtClean="0"/>
              <a:t>‹#›</a:t>
            </a:fld>
            <a:endParaRPr kumimoji="1" lang="ja-JP" altLang="en-US"/>
          </a:p>
        </p:txBody>
      </p:sp>
    </p:spTree>
    <p:extLst>
      <p:ext uri="{BB962C8B-B14F-4D97-AF65-F5344CB8AC3E}">
        <p14:creationId xmlns:p14="http://schemas.microsoft.com/office/powerpoint/2010/main" val="534945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DAE88D-623F-4864-AB0E-646F66F98B43}" type="datetimeFigureOut">
              <a:rPr kumimoji="1" lang="ja-JP" altLang="en-US" smtClean="0"/>
              <a:t>2025/3/9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6EE1F2-25AE-410E-BF56-9EB9B23DC718}" type="slidenum">
              <a:rPr kumimoji="1" lang="ja-JP" altLang="en-US" smtClean="0"/>
              <a:t>‹#›</a:t>
            </a:fld>
            <a:endParaRPr kumimoji="1" lang="ja-JP" altLang="en-US"/>
          </a:p>
        </p:txBody>
      </p:sp>
    </p:spTree>
    <p:extLst>
      <p:ext uri="{BB962C8B-B14F-4D97-AF65-F5344CB8AC3E}">
        <p14:creationId xmlns:p14="http://schemas.microsoft.com/office/powerpoint/2010/main" val="1132384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DAE88D-623F-4864-AB0E-646F66F98B43}" type="datetimeFigureOut">
              <a:rPr kumimoji="1" lang="ja-JP" altLang="en-US" smtClean="0"/>
              <a:t>2025/3/9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6EE1F2-25AE-410E-BF56-9EB9B23DC718}" type="slidenum">
              <a:rPr kumimoji="1" lang="ja-JP" altLang="en-US" smtClean="0"/>
              <a:t>‹#›</a:t>
            </a:fld>
            <a:endParaRPr kumimoji="1" lang="ja-JP" altLang="en-US"/>
          </a:p>
        </p:txBody>
      </p:sp>
    </p:spTree>
    <p:extLst>
      <p:ext uri="{BB962C8B-B14F-4D97-AF65-F5344CB8AC3E}">
        <p14:creationId xmlns:p14="http://schemas.microsoft.com/office/powerpoint/2010/main" val="4232887456"/>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DAE88D-623F-4864-AB0E-646F66F98B43}" type="datetimeFigureOut">
              <a:rPr kumimoji="1" lang="ja-JP" altLang="en-US" smtClean="0"/>
              <a:t>2025/3/9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6EE1F2-25AE-410E-BF56-9EB9B23DC718}" type="slidenum">
              <a:rPr kumimoji="1" lang="ja-JP" altLang="en-US" smtClean="0"/>
              <a:t>‹#›</a:t>
            </a:fld>
            <a:endParaRPr kumimoji="1" lang="ja-JP" altLang="en-US"/>
          </a:p>
        </p:txBody>
      </p:sp>
    </p:spTree>
    <p:extLst>
      <p:ext uri="{BB962C8B-B14F-4D97-AF65-F5344CB8AC3E}">
        <p14:creationId xmlns:p14="http://schemas.microsoft.com/office/powerpoint/2010/main" val="27418672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0EF51C65-8A53-4F80-A4E9-4FCFBD3A0EC7}"/>
              </a:ext>
            </a:extLst>
          </p:cNvPr>
          <p:cNvSpPr>
            <a:spLocks noGrp="1"/>
          </p:cNvSpPr>
          <p:nvPr>
            <p:ph type="sldNum" sz="quarter" idx="12"/>
          </p:nvPr>
        </p:nvSpPr>
        <p:spPr>
          <a:xfrm>
            <a:off x="9008533" y="6561667"/>
            <a:ext cx="897466" cy="296333"/>
          </a:xfrm>
        </p:spPr>
        <p:txBody>
          <a:bodyPr lIns="36000" tIns="36000" rIns="36000" bIns="36000"/>
          <a:lstStyle/>
          <a:p>
            <a:fld id="{E66EE1F2-25AE-410E-BF56-9EB9B23DC718}" type="slidenum">
              <a:rPr kumimoji="1" lang="ja-JP" altLang="en-US" sz="1400" smtClean="0">
                <a:solidFill>
                  <a:schemeClr val="tx1"/>
                </a:solidFill>
                <a:latin typeface="メイリオ" panose="020B0604030504040204" pitchFamily="50" charset="-128"/>
                <a:ea typeface="メイリオ" panose="020B0604030504040204" pitchFamily="50" charset="-128"/>
              </a:rPr>
              <a:t>1</a:t>
            </a:fld>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B7EA7A96-9C50-42BB-9647-737AB37D3001}"/>
              </a:ext>
            </a:extLst>
          </p:cNvPr>
          <p:cNvSpPr txBox="1"/>
          <p:nvPr/>
        </p:nvSpPr>
        <p:spPr>
          <a:xfrm>
            <a:off x="-1" y="0"/>
            <a:ext cx="9906000" cy="1566337"/>
          </a:xfrm>
          <a:prstGeom prst="rect">
            <a:avLst/>
          </a:prstGeom>
          <a:noFill/>
        </p:spPr>
        <p:txBody>
          <a:bodyPr wrap="square" lIns="36000" tIns="36000" rIns="36000" bIns="36000" rtlCol="0" anchor="ctr" anchorCtr="0">
            <a:noAutofit/>
          </a:bodyPr>
          <a:lstStyle/>
          <a:p>
            <a:pPr algn="ctr">
              <a:lnSpc>
                <a:spcPts val="4000"/>
              </a:lnSpc>
            </a:pPr>
            <a:r>
              <a:rPr kumimoji="1" lang="ja-JP" altLang="en-US" sz="2400" b="1" dirty="0">
                <a:solidFill>
                  <a:srgbClr val="FF0000"/>
                </a:solidFill>
                <a:latin typeface="メイリオ" panose="020B0604030504040204" pitchFamily="50" charset="-128"/>
                <a:ea typeface="メイリオ" panose="020B0604030504040204" pitchFamily="50" charset="-128"/>
              </a:rPr>
              <a:t>令和７年度　スタートアップ成長支援ファンド事業</a:t>
            </a:r>
            <a:endParaRPr kumimoji="1" lang="en-US" altLang="ja-JP" sz="2400" b="1" dirty="0">
              <a:solidFill>
                <a:srgbClr val="FF0000"/>
              </a:solidFill>
              <a:latin typeface="メイリオ" panose="020B0604030504040204" pitchFamily="50" charset="-128"/>
              <a:ea typeface="メイリオ" panose="020B0604030504040204" pitchFamily="50" charset="-128"/>
            </a:endParaRPr>
          </a:p>
          <a:p>
            <a:pPr algn="ctr">
              <a:lnSpc>
                <a:spcPts val="4000"/>
              </a:lnSpc>
            </a:pPr>
            <a:r>
              <a:rPr kumimoji="1" lang="zh-TW" altLang="en-US" sz="2400" b="1" dirty="0">
                <a:solidFill>
                  <a:srgbClr val="FF0000"/>
                </a:solidFill>
                <a:latin typeface="メイリオ" panose="020B0604030504040204" pitchFamily="50" charset="-128"/>
                <a:ea typeface="メイリオ" panose="020B0604030504040204" pitchFamily="50" charset="-128"/>
              </a:rPr>
              <a:t>無限責任組合員公募</a:t>
            </a:r>
            <a:endParaRPr kumimoji="1" lang="en-US" altLang="ja-JP" sz="2400" b="1" dirty="0">
              <a:solidFill>
                <a:srgbClr val="FF0000"/>
              </a:solidFill>
              <a:latin typeface="メイリオ" panose="020B0604030504040204" pitchFamily="50" charset="-128"/>
              <a:ea typeface="メイリオ" panose="020B0604030504040204" pitchFamily="50" charset="-128"/>
            </a:endParaRPr>
          </a:p>
          <a:p>
            <a:pPr algn="ctr">
              <a:lnSpc>
                <a:spcPts val="4000"/>
              </a:lnSpc>
            </a:pPr>
            <a:r>
              <a:rPr kumimoji="1" lang="ja-JP" altLang="en-US" sz="2400" b="1" dirty="0">
                <a:solidFill>
                  <a:srgbClr val="FF0000"/>
                </a:solidFill>
                <a:latin typeface="メイリオ" panose="020B0604030504040204" pitchFamily="50" charset="-128"/>
                <a:ea typeface="メイリオ" panose="020B0604030504040204" pitchFamily="50" charset="-128"/>
              </a:rPr>
              <a:t>応募様式</a:t>
            </a:r>
          </a:p>
        </p:txBody>
      </p:sp>
      <p:sp>
        <p:nvSpPr>
          <p:cNvPr id="9" name="テキスト ボックス 8">
            <a:extLst>
              <a:ext uri="{FF2B5EF4-FFF2-40B4-BE49-F238E27FC236}">
                <a16:creationId xmlns:a16="http://schemas.microsoft.com/office/drawing/2014/main" id="{A20BDF5B-FF05-4CAC-A5E1-6EC7063C1E3D}"/>
              </a:ext>
            </a:extLst>
          </p:cNvPr>
          <p:cNvSpPr txBox="1"/>
          <p:nvPr/>
        </p:nvSpPr>
        <p:spPr>
          <a:xfrm>
            <a:off x="3505198" y="1858432"/>
            <a:ext cx="2895601" cy="516466"/>
          </a:xfrm>
          <a:prstGeom prst="rect">
            <a:avLst/>
          </a:prstGeom>
          <a:noFill/>
        </p:spPr>
        <p:txBody>
          <a:bodyPr wrap="square" lIns="36000" tIns="36000" rIns="36000" bIns="36000" rtlCol="0" anchor="ctr" anchorCtr="0">
            <a:noAutofit/>
          </a:bodyPr>
          <a:lstStyle/>
          <a:p>
            <a:pPr algn="ctr"/>
            <a:r>
              <a:rPr kumimoji="1" lang="ja-JP" altLang="en-US" sz="2400" b="1" dirty="0">
                <a:solidFill>
                  <a:srgbClr val="FF0000"/>
                </a:solidFill>
                <a:latin typeface="メイリオ" panose="020B0604030504040204" pitchFamily="50" charset="-128"/>
                <a:ea typeface="メイリオ" panose="020B0604030504040204" pitchFamily="50" charset="-128"/>
              </a:rPr>
              <a:t>≪ 留意事項 ≫</a:t>
            </a:r>
          </a:p>
        </p:txBody>
      </p:sp>
      <p:sp>
        <p:nvSpPr>
          <p:cNvPr id="11" name="テキスト ボックス 10">
            <a:extLst>
              <a:ext uri="{FF2B5EF4-FFF2-40B4-BE49-F238E27FC236}">
                <a16:creationId xmlns:a16="http://schemas.microsoft.com/office/drawing/2014/main" id="{29728F72-BB91-4034-AB18-8344849F815D}"/>
              </a:ext>
            </a:extLst>
          </p:cNvPr>
          <p:cNvSpPr txBox="1"/>
          <p:nvPr/>
        </p:nvSpPr>
        <p:spPr>
          <a:xfrm>
            <a:off x="-1" y="2497667"/>
            <a:ext cx="9906000" cy="4360333"/>
          </a:xfrm>
          <a:prstGeom prst="rect">
            <a:avLst/>
          </a:prstGeom>
          <a:noFill/>
        </p:spPr>
        <p:txBody>
          <a:bodyPr wrap="square" lIns="36000" tIns="36000" rIns="36000" bIns="36000" rtlCol="0" anchor="ctr" anchorCtr="0">
            <a:noAutofit/>
          </a:bodyPr>
          <a:lstStyle/>
          <a:p>
            <a:pPr>
              <a:lnSpc>
                <a:spcPts val="3000"/>
              </a:lnSpc>
            </a:pPr>
            <a:r>
              <a:rPr kumimoji="1" lang="ja-JP" altLang="en-US" b="1" dirty="0">
                <a:solidFill>
                  <a:srgbClr val="FF0000"/>
                </a:solidFill>
                <a:latin typeface="メイリオ" panose="020B0604030504040204" pitchFamily="50" charset="-128"/>
                <a:ea typeface="メイリオ" panose="020B0604030504040204" pitchFamily="50" charset="-128"/>
              </a:rPr>
              <a:t>① 記入に際しては、簡潔明瞭を旨とし、イメージ図や画像を活用することにより、</a:t>
            </a:r>
            <a:endParaRPr kumimoji="1" lang="en-US" altLang="ja-JP" b="1" dirty="0">
              <a:solidFill>
                <a:srgbClr val="FF0000"/>
              </a:solidFill>
              <a:latin typeface="メイリオ" panose="020B0604030504040204" pitchFamily="50" charset="-128"/>
              <a:ea typeface="メイリオ" panose="020B0604030504040204" pitchFamily="50" charset="-128"/>
            </a:endParaRPr>
          </a:p>
          <a:p>
            <a:pPr>
              <a:lnSpc>
                <a:spcPts val="3000"/>
              </a:lnSpc>
            </a:pPr>
            <a:r>
              <a:rPr kumimoji="1" lang="ja-JP" altLang="en-US" b="1" dirty="0">
                <a:solidFill>
                  <a:srgbClr val="FF0000"/>
                </a:solidFill>
                <a:latin typeface="メイリオ" panose="020B0604030504040204" pitchFamily="50" charset="-128"/>
                <a:ea typeface="メイリオ" panose="020B0604030504040204" pitchFamily="50" charset="-128"/>
              </a:rPr>
              <a:t>　分かりやすくするよう努めてください。</a:t>
            </a:r>
            <a:endParaRPr kumimoji="1" lang="en-US" altLang="ja-JP" b="1" dirty="0">
              <a:solidFill>
                <a:srgbClr val="FF0000"/>
              </a:solidFill>
              <a:latin typeface="メイリオ" panose="020B0604030504040204" pitchFamily="50" charset="-128"/>
              <a:ea typeface="メイリオ" panose="020B0604030504040204" pitchFamily="50" charset="-128"/>
            </a:endParaRPr>
          </a:p>
          <a:p>
            <a:pPr>
              <a:lnSpc>
                <a:spcPts val="3000"/>
              </a:lnSpc>
            </a:pPr>
            <a:r>
              <a:rPr kumimoji="1" lang="ja-JP" altLang="en-US" b="1" dirty="0">
                <a:solidFill>
                  <a:srgbClr val="FF0000"/>
                </a:solidFill>
                <a:latin typeface="メイリオ" panose="020B0604030504040204" pitchFamily="50" charset="-128"/>
                <a:ea typeface="メイリオ" panose="020B0604030504040204" pitchFamily="50" charset="-128"/>
              </a:rPr>
              <a:t>② </a:t>
            </a:r>
            <a:r>
              <a:rPr kumimoji="1" lang="ja-JP" altLang="en-US" b="1" u="sng" dirty="0">
                <a:solidFill>
                  <a:srgbClr val="FF0000"/>
                </a:solidFill>
                <a:latin typeface="メイリオ" panose="020B0604030504040204" pitchFamily="50" charset="-128"/>
                <a:ea typeface="メイリオ" panose="020B0604030504040204" pitchFamily="50" charset="-128"/>
              </a:rPr>
              <a:t>本応募様式は、３０ページ以内で</a:t>
            </a:r>
            <a:r>
              <a:rPr kumimoji="1" lang="ja-JP" altLang="en-US" b="1" dirty="0">
                <a:solidFill>
                  <a:srgbClr val="FF0000"/>
                </a:solidFill>
                <a:latin typeface="メイリオ" panose="020B0604030504040204" pitchFamily="50" charset="-128"/>
                <a:ea typeface="メイリオ" panose="020B0604030504040204" pitchFamily="50" charset="-128"/>
              </a:rPr>
              <a:t>作成してください。</a:t>
            </a:r>
            <a:endParaRPr kumimoji="1" lang="en-US" altLang="ja-JP" b="1" dirty="0">
              <a:solidFill>
                <a:srgbClr val="FF0000"/>
              </a:solidFill>
              <a:latin typeface="メイリオ" panose="020B0604030504040204" pitchFamily="50" charset="-128"/>
              <a:ea typeface="メイリオ" panose="020B0604030504040204" pitchFamily="50" charset="-128"/>
            </a:endParaRPr>
          </a:p>
          <a:p>
            <a:pPr>
              <a:lnSpc>
                <a:spcPts val="3000"/>
              </a:lnSpc>
            </a:pPr>
            <a:r>
              <a:rPr kumimoji="1" lang="ja-JP" altLang="en-US" b="1" dirty="0">
                <a:solidFill>
                  <a:srgbClr val="FF0000"/>
                </a:solidFill>
                <a:latin typeface="メイリオ" panose="020B0604030504040204" pitchFamily="50" charset="-128"/>
                <a:ea typeface="メイリオ" panose="020B0604030504040204" pitchFamily="50" charset="-128"/>
              </a:rPr>
              <a:t>③ スライドのサイズは、</a:t>
            </a:r>
            <a:r>
              <a:rPr kumimoji="1" lang="ja-JP" altLang="en-US" b="1" u="sng" dirty="0">
                <a:solidFill>
                  <a:srgbClr val="FF0000"/>
                </a:solidFill>
                <a:latin typeface="メイリオ" panose="020B0604030504040204" pitchFamily="50" charset="-128"/>
                <a:ea typeface="メイリオ" panose="020B0604030504040204" pitchFamily="50" charset="-128"/>
              </a:rPr>
              <a:t>「Ａ４」又は「１６：９」</a:t>
            </a:r>
            <a:r>
              <a:rPr kumimoji="1" lang="ja-JP" altLang="en-US" b="1" dirty="0">
                <a:solidFill>
                  <a:srgbClr val="FF0000"/>
                </a:solidFill>
                <a:latin typeface="メイリオ" panose="020B0604030504040204" pitchFamily="50" charset="-128"/>
                <a:ea typeface="メイリオ" panose="020B0604030504040204" pitchFamily="50" charset="-128"/>
              </a:rPr>
              <a:t>のいずれかに設定してください。</a:t>
            </a:r>
            <a:endParaRPr kumimoji="1" lang="en-US" altLang="ja-JP" b="1" dirty="0">
              <a:solidFill>
                <a:srgbClr val="FF0000"/>
              </a:solidFill>
              <a:latin typeface="メイリオ" panose="020B0604030504040204" pitchFamily="50" charset="-128"/>
              <a:ea typeface="メイリオ" panose="020B0604030504040204" pitchFamily="50" charset="-128"/>
            </a:endParaRPr>
          </a:p>
          <a:p>
            <a:pPr>
              <a:lnSpc>
                <a:spcPts val="3000"/>
              </a:lnSpc>
            </a:pPr>
            <a:r>
              <a:rPr kumimoji="1" lang="ja-JP" altLang="en-US" b="1" dirty="0">
                <a:solidFill>
                  <a:srgbClr val="FF0000"/>
                </a:solidFill>
                <a:latin typeface="メイリオ" panose="020B0604030504040204" pitchFamily="50" charset="-128"/>
                <a:ea typeface="メイリオ" panose="020B0604030504040204" pitchFamily="50" charset="-128"/>
              </a:rPr>
              <a:t>　 なお、本応募様式は、</a:t>
            </a:r>
            <a:r>
              <a:rPr kumimoji="1" lang="ja-JP" altLang="en-US" b="1" u="sng" dirty="0">
                <a:solidFill>
                  <a:srgbClr val="FF0000"/>
                </a:solidFill>
                <a:latin typeface="メイリオ" panose="020B0604030504040204" pitchFamily="50" charset="-128"/>
                <a:ea typeface="メイリオ" panose="020B0604030504040204" pitchFamily="50" charset="-128"/>
              </a:rPr>
              <a:t>プレゼンテーション審査において、モニター等に投影</a:t>
            </a:r>
            <a:r>
              <a:rPr kumimoji="1" lang="ja-JP" altLang="en-US" b="1" dirty="0">
                <a:solidFill>
                  <a:srgbClr val="FF0000"/>
                </a:solidFill>
                <a:latin typeface="メイリオ" panose="020B0604030504040204" pitchFamily="50" charset="-128"/>
                <a:ea typeface="メイリオ" panose="020B0604030504040204" pitchFamily="50" charset="-128"/>
              </a:rPr>
              <a:t>します。</a:t>
            </a:r>
            <a:endParaRPr kumimoji="1" lang="en-US" altLang="ja-JP" b="1" dirty="0">
              <a:solidFill>
                <a:srgbClr val="FF0000"/>
              </a:solidFill>
              <a:latin typeface="メイリオ" panose="020B0604030504040204" pitchFamily="50" charset="-128"/>
              <a:ea typeface="メイリオ" panose="020B0604030504040204" pitchFamily="50" charset="-128"/>
            </a:endParaRPr>
          </a:p>
          <a:p>
            <a:pPr>
              <a:lnSpc>
                <a:spcPts val="3000"/>
              </a:lnSpc>
            </a:pPr>
            <a:r>
              <a:rPr kumimoji="1" lang="ja-JP" altLang="en-US" b="1" dirty="0">
                <a:solidFill>
                  <a:srgbClr val="FF0000"/>
                </a:solidFill>
                <a:latin typeface="メイリオ" panose="020B0604030504040204" pitchFamily="50" charset="-128"/>
                <a:ea typeface="メイリオ" panose="020B0604030504040204" pitchFamily="50" charset="-128"/>
              </a:rPr>
              <a:t>④ 表やスライドの記載スペースが足りない場合は、</a:t>
            </a:r>
            <a:r>
              <a:rPr kumimoji="1" lang="ja-JP" altLang="en-US" b="1" u="sng" dirty="0">
                <a:solidFill>
                  <a:srgbClr val="FF0000"/>
                </a:solidFill>
                <a:latin typeface="メイリオ" panose="020B0604030504040204" pitchFamily="50" charset="-128"/>
                <a:ea typeface="メイリオ" panose="020B0604030504040204" pitchFamily="50" charset="-128"/>
              </a:rPr>
              <a:t>スライドを次ページに追加</a:t>
            </a:r>
            <a:r>
              <a:rPr kumimoji="1" lang="ja-JP" altLang="en-US" b="1" dirty="0">
                <a:solidFill>
                  <a:srgbClr val="FF0000"/>
                </a:solidFill>
                <a:latin typeface="メイリオ" panose="020B0604030504040204" pitchFamily="50" charset="-128"/>
                <a:ea typeface="メイリオ" panose="020B0604030504040204" pitchFamily="50" charset="-128"/>
              </a:rPr>
              <a:t>してください。</a:t>
            </a:r>
          </a:p>
          <a:p>
            <a:pPr>
              <a:lnSpc>
                <a:spcPts val="3000"/>
              </a:lnSpc>
            </a:pPr>
            <a:r>
              <a:rPr kumimoji="1" lang="ja-JP" altLang="en-US" b="1" dirty="0">
                <a:solidFill>
                  <a:srgbClr val="FF0000"/>
                </a:solidFill>
                <a:latin typeface="メイリオ" panose="020B0604030504040204" pitchFamily="50" charset="-128"/>
                <a:ea typeface="メイリオ" panose="020B0604030504040204" pitchFamily="50" charset="-128"/>
              </a:rPr>
              <a:t>⑤ フォントサイズは、</a:t>
            </a:r>
            <a:r>
              <a:rPr kumimoji="1" lang="ja-JP" altLang="en-US" b="1" u="sng" dirty="0">
                <a:solidFill>
                  <a:srgbClr val="FF0000"/>
                </a:solidFill>
                <a:latin typeface="メイリオ" panose="020B0604030504040204" pitchFamily="50" charset="-128"/>
                <a:ea typeface="メイリオ" panose="020B0604030504040204" pitchFamily="50" charset="-128"/>
              </a:rPr>
              <a:t>原則として、１４ポイント以上</a:t>
            </a:r>
            <a:r>
              <a:rPr kumimoji="1" lang="ja-JP" altLang="en-US" b="1" dirty="0">
                <a:solidFill>
                  <a:srgbClr val="FF0000"/>
                </a:solidFill>
                <a:latin typeface="メイリオ" panose="020B0604030504040204" pitchFamily="50" charset="-128"/>
                <a:ea typeface="メイリオ" panose="020B0604030504040204" pitchFamily="50" charset="-128"/>
              </a:rPr>
              <a:t>にしてください。</a:t>
            </a:r>
            <a:endParaRPr kumimoji="1" lang="en-US" altLang="ja-JP" b="1" dirty="0">
              <a:solidFill>
                <a:srgbClr val="FF0000"/>
              </a:solidFill>
              <a:latin typeface="メイリオ" panose="020B0604030504040204" pitchFamily="50" charset="-128"/>
              <a:ea typeface="メイリオ" panose="020B0604030504040204" pitchFamily="50" charset="-128"/>
            </a:endParaRPr>
          </a:p>
          <a:p>
            <a:pPr>
              <a:lnSpc>
                <a:spcPts val="3000"/>
              </a:lnSpc>
            </a:pPr>
            <a:r>
              <a:rPr kumimoji="1" lang="ja-JP" altLang="en-US" b="1" dirty="0">
                <a:solidFill>
                  <a:srgbClr val="FF0000"/>
                </a:solidFill>
                <a:latin typeface="メイリオ" panose="020B0604030504040204" pitchFamily="50" charset="-128"/>
                <a:ea typeface="メイリオ" panose="020B0604030504040204" pitchFamily="50" charset="-128"/>
              </a:rPr>
              <a:t>⑥ あらかじめ記載している</a:t>
            </a:r>
            <a:r>
              <a:rPr kumimoji="1" lang="ja-JP" altLang="en-US" b="1" u="sng" dirty="0">
                <a:solidFill>
                  <a:srgbClr val="FF0000"/>
                </a:solidFill>
                <a:latin typeface="メイリオ" panose="020B0604030504040204" pitchFamily="50" charset="-128"/>
                <a:ea typeface="メイリオ" panose="020B0604030504040204" pitchFamily="50" charset="-128"/>
              </a:rPr>
              <a:t>スライドの見出し、表、テキストボックス（黒文字）は、</a:t>
            </a:r>
            <a:endParaRPr kumimoji="1" lang="en-US" altLang="ja-JP" b="1" u="sng" dirty="0">
              <a:solidFill>
                <a:srgbClr val="FF0000"/>
              </a:solidFill>
              <a:latin typeface="メイリオ" panose="020B0604030504040204" pitchFamily="50" charset="-128"/>
              <a:ea typeface="メイリオ" panose="020B0604030504040204" pitchFamily="50" charset="-128"/>
            </a:endParaRPr>
          </a:p>
          <a:p>
            <a:pPr>
              <a:lnSpc>
                <a:spcPts val="3000"/>
              </a:lnSpc>
            </a:pPr>
            <a:r>
              <a:rPr kumimoji="1" lang="ja-JP" altLang="en-US" b="1" dirty="0">
                <a:solidFill>
                  <a:srgbClr val="FF0000"/>
                </a:solidFill>
                <a:latin typeface="メイリオ" panose="020B0604030504040204" pitchFamily="50" charset="-128"/>
                <a:ea typeface="メイリオ" panose="020B0604030504040204" pitchFamily="50" charset="-128"/>
              </a:rPr>
              <a:t>　</a:t>
            </a:r>
            <a:r>
              <a:rPr kumimoji="1" lang="ja-JP" altLang="en-US" b="1" u="sng" dirty="0">
                <a:solidFill>
                  <a:srgbClr val="FF0000"/>
                </a:solidFill>
                <a:latin typeface="メイリオ" panose="020B0604030504040204" pitchFamily="50" charset="-128"/>
                <a:ea typeface="メイリオ" panose="020B0604030504040204" pitchFamily="50" charset="-128"/>
              </a:rPr>
              <a:t>削除しないでください</a:t>
            </a:r>
            <a:r>
              <a:rPr kumimoji="1" lang="ja-JP" altLang="en-US" b="1" dirty="0">
                <a:solidFill>
                  <a:srgbClr val="FF0000"/>
                </a:solidFill>
                <a:latin typeface="メイリオ" panose="020B0604030504040204" pitchFamily="50" charset="-128"/>
                <a:ea typeface="メイリオ" panose="020B0604030504040204" pitchFamily="50" charset="-128"/>
              </a:rPr>
              <a:t>。</a:t>
            </a:r>
            <a:endParaRPr kumimoji="1" lang="en-US" altLang="ja-JP" b="1" dirty="0">
              <a:solidFill>
                <a:srgbClr val="FF0000"/>
              </a:solidFill>
              <a:latin typeface="メイリオ" panose="020B0604030504040204" pitchFamily="50" charset="-128"/>
              <a:ea typeface="メイリオ" panose="020B0604030504040204" pitchFamily="50" charset="-128"/>
            </a:endParaRPr>
          </a:p>
          <a:p>
            <a:pPr>
              <a:lnSpc>
                <a:spcPts val="3000"/>
              </a:lnSpc>
            </a:pPr>
            <a:r>
              <a:rPr kumimoji="1" lang="ja-JP" altLang="en-US" b="1" dirty="0">
                <a:solidFill>
                  <a:srgbClr val="FF0000"/>
                </a:solidFill>
                <a:latin typeface="メイリオ" panose="020B0604030504040204" pitchFamily="50" charset="-128"/>
                <a:ea typeface="メイリオ" panose="020B0604030504040204" pitchFamily="50" charset="-128"/>
              </a:rPr>
              <a:t>⑦ 提出の際には、</a:t>
            </a:r>
            <a:r>
              <a:rPr kumimoji="1" lang="ja-JP" altLang="en-US" b="1" u="sng" dirty="0">
                <a:solidFill>
                  <a:srgbClr val="FF0000"/>
                </a:solidFill>
                <a:latin typeface="メイリオ" panose="020B0604030504040204" pitchFamily="50" charset="-128"/>
                <a:ea typeface="メイリオ" panose="020B0604030504040204" pitchFamily="50" charset="-128"/>
              </a:rPr>
              <a:t>このページを含め、赤文字で記載している留意事項及びテキストボックスは、</a:t>
            </a:r>
            <a:endParaRPr kumimoji="1" lang="en-US" altLang="ja-JP" b="1" u="sng" dirty="0">
              <a:solidFill>
                <a:srgbClr val="FF0000"/>
              </a:solidFill>
              <a:latin typeface="メイリオ" panose="020B0604030504040204" pitchFamily="50" charset="-128"/>
              <a:ea typeface="メイリオ" panose="020B0604030504040204" pitchFamily="50" charset="-128"/>
            </a:endParaRPr>
          </a:p>
          <a:p>
            <a:pPr>
              <a:lnSpc>
                <a:spcPts val="3000"/>
              </a:lnSpc>
            </a:pPr>
            <a:r>
              <a:rPr kumimoji="1" lang="ja-JP" altLang="en-US" b="1" dirty="0">
                <a:solidFill>
                  <a:srgbClr val="FF0000"/>
                </a:solidFill>
                <a:latin typeface="メイリオ" panose="020B0604030504040204" pitchFamily="50" charset="-128"/>
                <a:ea typeface="メイリオ" panose="020B0604030504040204" pitchFamily="50" charset="-128"/>
              </a:rPr>
              <a:t>　</a:t>
            </a:r>
            <a:r>
              <a:rPr kumimoji="1" lang="ja-JP" altLang="en-US" b="1" u="sng" dirty="0">
                <a:solidFill>
                  <a:srgbClr val="FF0000"/>
                </a:solidFill>
                <a:latin typeface="メイリオ" panose="020B0604030504040204" pitchFamily="50" charset="-128"/>
                <a:ea typeface="メイリオ" panose="020B0604030504040204" pitchFamily="50" charset="-128"/>
              </a:rPr>
              <a:t>全て削除</a:t>
            </a:r>
            <a:r>
              <a:rPr kumimoji="1" lang="ja-JP" altLang="en-US" b="1" dirty="0">
                <a:solidFill>
                  <a:srgbClr val="FF0000"/>
                </a:solidFill>
                <a:latin typeface="メイリオ" panose="020B0604030504040204" pitchFamily="50" charset="-128"/>
                <a:ea typeface="メイリオ" panose="020B0604030504040204" pitchFamily="50" charset="-128"/>
              </a:rPr>
              <a:t>してください。</a:t>
            </a:r>
            <a:endParaRPr kumimoji="1" lang="en-US" altLang="ja-JP" b="1" dirty="0">
              <a:solidFill>
                <a:srgbClr val="FF0000"/>
              </a:solidFill>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C7E32A73-2752-40F1-B669-6311110D9864}"/>
              </a:ext>
            </a:extLst>
          </p:cNvPr>
          <p:cNvSpPr txBox="1"/>
          <p:nvPr/>
        </p:nvSpPr>
        <p:spPr>
          <a:xfrm>
            <a:off x="8775117" y="98138"/>
            <a:ext cx="1054681" cy="288000"/>
          </a:xfrm>
          <a:prstGeom prst="rect">
            <a:avLst/>
          </a:prstGeom>
          <a:noFill/>
          <a:ln w="19050">
            <a:solidFill>
              <a:srgbClr val="FF0000"/>
            </a:solidFill>
          </a:ln>
        </p:spPr>
        <p:txBody>
          <a:bodyPr wrap="square" lIns="36000" tIns="108000" rIns="36000" bIns="36000" rtlCol="0" anchor="ctr" anchorCtr="0">
            <a:noAutofit/>
          </a:bodyPr>
          <a:lstStyle/>
          <a:p>
            <a:pPr algn="ctr"/>
            <a:r>
              <a:rPr kumimoji="1" lang="ja-JP" altLang="en-US" sz="1600" b="1" dirty="0">
                <a:solidFill>
                  <a:srgbClr val="FF0000"/>
                </a:solidFill>
                <a:latin typeface="メイリオ" panose="020B0604030504040204" pitchFamily="50" charset="-128"/>
                <a:ea typeface="メイリオ" panose="020B0604030504040204" pitchFamily="50" charset="-128"/>
              </a:rPr>
              <a:t>別紙４</a:t>
            </a:r>
          </a:p>
        </p:txBody>
      </p:sp>
    </p:spTree>
    <p:extLst>
      <p:ext uri="{BB962C8B-B14F-4D97-AF65-F5344CB8AC3E}">
        <p14:creationId xmlns:p14="http://schemas.microsoft.com/office/powerpoint/2010/main" val="965555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0EF51C65-8A53-4F80-A4E9-4FCFBD3A0EC7}"/>
              </a:ext>
            </a:extLst>
          </p:cNvPr>
          <p:cNvSpPr>
            <a:spLocks noGrp="1"/>
          </p:cNvSpPr>
          <p:nvPr>
            <p:ph type="sldNum" sz="quarter" idx="12"/>
          </p:nvPr>
        </p:nvSpPr>
        <p:spPr>
          <a:xfrm>
            <a:off x="9008533" y="6561667"/>
            <a:ext cx="897466" cy="296333"/>
          </a:xfrm>
        </p:spPr>
        <p:txBody>
          <a:bodyPr lIns="36000" tIns="36000" rIns="36000" bIns="36000"/>
          <a:lstStyle/>
          <a:p>
            <a:fld id="{E66EE1F2-25AE-410E-BF56-9EB9B23DC718}" type="slidenum">
              <a:rPr kumimoji="1" lang="ja-JP" altLang="en-US" sz="1400" smtClean="0">
                <a:solidFill>
                  <a:schemeClr val="tx1"/>
                </a:solidFill>
                <a:latin typeface="メイリオ" panose="020B0604030504040204" pitchFamily="50" charset="-128"/>
                <a:ea typeface="メイリオ" panose="020B0604030504040204" pitchFamily="50" charset="-128"/>
              </a:rPr>
              <a:t>2</a:t>
            </a:fld>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graphicFrame>
        <p:nvGraphicFramePr>
          <p:cNvPr id="6" name="表 6">
            <a:extLst>
              <a:ext uri="{FF2B5EF4-FFF2-40B4-BE49-F238E27FC236}">
                <a16:creationId xmlns:a16="http://schemas.microsoft.com/office/drawing/2014/main" id="{09A87F8A-4F91-4AB9-A8A4-5A296716566C}"/>
              </a:ext>
            </a:extLst>
          </p:cNvPr>
          <p:cNvGraphicFramePr>
            <a:graphicFrameLocks noGrp="1"/>
          </p:cNvGraphicFramePr>
          <p:nvPr>
            <p:extLst>
              <p:ext uri="{D42A27DB-BD31-4B8C-83A1-F6EECF244321}">
                <p14:modId xmlns:p14="http://schemas.microsoft.com/office/powerpoint/2010/main" val="1924499672"/>
              </p:ext>
            </p:extLst>
          </p:nvPr>
        </p:nvGraphicFramePr>
        <p:xfrm>
          <a:off x="76199" y="1065043"/>
          <a:ext cx="9753602" cy="5760788"/>
        </p:xfrm>
        <a:graphic>
          <a:graphicData uri="http://schemas.openxmlformats.org/drawingml/2006/table">
            <a:tbl>
              <a:tblPr firstRow="1" bandRow="1">
                <a:tableStyleId>{5940675A-B579-460E-94D1-54222C63F5DA}</a:tableStyleId>
              </a:tblPr>
              <a:tblGrid>
                <a:gridCol w="1183509">
                  <a:extLst>
                    <a:ext uri="{9D8B030D-6E8A-4147-A177-3AD203B41FA5}">
                      <a16:colId xmlns:a16="http://schemas.microsoft.com/office/drawing/2014/main" val="4110436078"/>
                    </a:ext>
                  </a:extLst>
                </a:gridCol>
                <a:gridCol w="1107684">
                  <a:extLst>
                    <a:ext uri="{9D8B030D-6E8A-4147-A177-3AD203B41FA5}">
                      <a16:colId xmlns:a16="http://schemas.microsoft.com/office/drawing/2014/main" val="4132257130"/>
                    </a:ext>
                  </a:extLst>
                </a:gridCol>
                <a:gridCol w="7462409">
                  <a:extLst>
                    <a:ext uri="{9D8B030D-6E8A-4147-A177-3AD203B41FA5}">
                      <a16:colId xmlns:a16="http://schemas.microsoft.com/office/drawing/2014/main" val="1332300219"/>
                    </a:ext>
                  </a:extLst>
                </a:gridCol>
              </a:tblGrid>
              <a:tr h="370840">
                <a:tc gridSpan="2">
                  <a:txBody>
                    <a:bodyPr/>
                    <a:lstStyle/>
                    <a:p>
                      <a:pPr algn="ctr"/>
                      <a:r>
                        <a:rPr kumimoji="1" lang="ja-JP" altLang="en-US" sz="1400" b="1" dirty="0">
                          <a:latin typeface="メイリオ" panose="020B0604030504040204" pitchFamily="50" charset="-128"/>
                          <a:ea typeface="メイリオ" panose="020B0604030504040204" pitchFamily="50" charset="-128"/>
                        </a:rPr>
                        <a:t>企 業 名（よみがな）</a:t>
                      </a:r>
                    </a:p>
                  </a:txBody>
                  <a:tcPr marL="36000" marR="36000" marT="36000" marB="36000" anchor="ctr">
                    <a:solidFill>
                      <a:srgbClr val="CCFFFF"/>
                    </a:solidFill>
                  </a:tcPr>
                </a:tc>
                <a:tc hMerge="1">
                  <a:txBody>
                    <a:bodyPr/>
                    <a:lstStyle/>
                    <a:p>
                      <a:endParaRPr kumimoji="1" lang="ja-JP" altLang="en-US" sz="1400"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240111836"/>
                  </a:ext>
                </a:extLst>
              </a:tr>
              <a:tr h="398742">
                <a:tc rowSpan="2">
                  <a:txBody>
                    <a:bodyPr/>
                    <a:lstStyle/>
                    <a:p>
                      <a:pPr algn="ctr"/>
                      <a:r>
                        <a:rPr kumimoji="1" lang="ja-JP" altLang="en-US" sz="1400" b="1" dirty="0">
                          <a:latin typeface="メイリオ" panose="020B0604030504040204" pitchFamily="50" charset="-128"/>
                          <a:ea typeface="メイリオ" panose="020B0604030504040204" pitchFamily="50" charset="-128"/>
                        </a:rPr>
                        <a:t>代 表 者</a:t>
                      </a:r>
                    </a:p>
                  </a:txBody>
                  <a:tcPr marL="36000" marR="36000" marT="36000" marB="36000" anchor="ctr">
                    <a:solidFill>
                      <a:srgbClr val="CCFFFF"/>
                    </a:solidFill>
                  </a:tcPr>
                </a:tc>
                <a:tc>
                  <a:txBody>
                    <a:bodyPr/>
                    <a:lstStyle/>
                    <a:p>
                      <a:pPr algn="ctr"/>
                      <a:r>
                        <a:rPr kumimoji="1" lang="ja-JP" altLang="en-US" sz="1400" b="1" dirty="0">
                          <a:latin typeface="メイリオ" panose="020B0604030504040204" pitchFamily="50" charset="-128"/>
                          <a:ea typeface="メイリオ" panose="020B0604030504040204" pitchFamily="50" charset="-128"/>
                        </a:rPr>
                        <a:t>役　職</a:t>
                      </a: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1407104130"/>
                  </a:ext>
                </a:extLst>
              </a:tr>
              <a:tr h="370840">
                <a:tc vMerge="1">
                  <a:txBody>
                    <a:bodyPr/>
                    <a:lstStyle/>
                    <a:p>
                      <a:endParaRPr kumimoji="1" lang="ja-JP" altLang="en-US" sz="1400"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sz="1400" b="1" dirty="0">
                          <a:latin typeface="メイリオ" panose="020B0604030504040204" pitchFamily="50" charset="-128"/>
                          <a:ea typeface="メイリオ" panose="020B0604030504040204" pitchFamily="50" charset="-128"/>
                        </a:rPr>
                        <a:t>氏　名</a:t>
                      </a: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865576954"/>
                  </a:ext>
                </a:extLst>
              </a:tr>
              <a:tr h="370840">
                <a:tc rowSpan="2">
                  <a:txBody>
                    <a:bodyPr/>
                    <a:lstStyle/>
                    <a:p>
                      <a:pPr algn="ctr"/>
                      <a:r>
                        <a:rPr kumimoji="1" lang="ja-JP" altLang="en-US" sz="1400" b="1" dirty="0">
                          <a:latin typeface="メイリオ" panose="020B0604030504040204" pitchFamily="50" charset="-128"/>
                          <a:ea typeface="メイリオ" panose="020B0604030504040204" pitchFamily="50" charset="-128"/>
                        </a:rPr>
                        <a:t>本　社</a:t>
                      </a:r>
                    </a:p>
                  </a:txBody>
                  <a:tcPr marL="36000" marR="36000" marT="36000" marB="36000" anchor="ctr">
                    <a:solidFill>
                      <a:srgbClr val="CCFFFF"/>
                    </a:solidFill>
                  </a:tcPr>
                </a:tc>
                <a:tc>
                  <a:txBody>
                    <a:bodyPr/>
                    <a:lstStyle/>
                    <a:p>
                      <a:pPr algn="ctr"/>
                      <a:r>
                        <a:rPr kumimoji="1" lang="ja-JP" altLang="en-US" sz="1400" b="1" dirty="0">
                          <a:latin typeface="メイリオ" panose="020B0604030504040204" pitchFamily="50" charset="-128"/>
                          <a:ea typeface="メイリオ" panose="020B0604030504040204" pitchFamily="50" charset="-128"/>
                        </a:rPr>
                        <a:t>所在地</a:t>
                      </a: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773764853"/>
                  </a:ext>
                </a:extLst>
              </a:tr>
              <a:tr h="310763">
                <a:tc vMerge="1">
                  <a:txBody>
                    <a:bodyPr/>
                    <a:lstStyle/>
                    <a:p>
                      <a:endParaRPr kumimoji="1" lang="ja-JP" altLang="en-US" sz="1400"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sz="1400" b="1" dirty="0">
                          <a:latin typeface="メイリオ" panose="020B0604030504040204" pitchFamily="50" charset="-128"/>
                          <a:ea typeface="メイリオ" panose="020B0604030504040204" pitchFamily="50" charset="-128"/>
                        </a:rPr>
                        <a:t>電　話</a:t>
                      </a: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3799187171"/>
                  </a:ext>
                </a:extLst>
              </a:tr>
              <a:tr h="370840">
                <a:tc rowSpan="2">
                  <a:txBody>
                    <a:bodyPr/>
                    <a:lstStyle/>
                    <a:p>
                      <a:pPr algn="ctr"/>
                      <a:r>
                        <a:rPr kumimoji="1" lang="zh-CN" altLang="en-US" sz="1400" b="1" dirty="0">
                          <a:latin typeface="メイリオ" panose="020B0604030504040204" pitchFamily="50" charset="-128"/>
                          <a:ea typeface="メイリオ" panose="020B0604030504040204" pitchFamily="50" charset="-128"/>
                        </a:rPr>
                        <a:t>北九州市内</a:t>
                      </a:r>
                      <a:endParaRPr kumimoji="1" lang="en-US" altLang="zh-CN"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事務所</a:t>
                      </a:r>
                      <a:endParaRPr kumimoji="1" lang="en-US" altLang="zh-CN"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（本社以外）</a:t>
                      </a:r>
                    </a:p>
                  </a:txBody>
                  <a:tcPr marL="36000" marR="36000" marT="36000" marB="36000" anchor="ctr">
                    <a:solidFill>
                      <a:srgbClr val="CCFFFF"/>
                    </a:solidFill>
                  </a:tcPr>
                </a:tc>
                <a:tc>
                  <a:txBody>
                    <a:bodyPr/>
                    <a:lstStyle/>
                    <a:p>
                      <a:pPr algn="ctr"/>
                      <a:r>
                        <a:rPr kumimoji="1" lang="ja-JP" altLang="en-US" sz="1400" b="1" dirty="0">
                          <a:latin typeface="メイリオ" panose="020B0604030504040204" pitchFamily="50" charset="-128"/>
                          <a:ea typeface="メイリオ" panose="020B0604030504040204" pitchFamily="50" charset="-128"/>
                        </a:rPr>
                        <a:t>有　無</a:t>
                      </a:r>
                    </a:p>
                  </a:txBody>
                  <a:tcPr marL="36000" marR="36000" marT="36000" marB="36000" anchor="ctr">
                    <a:solidFill>
                      <a:srgbClr val="CCFFFF"/>
                    </a:solidFill>
                  </a:tcPr>
                </a:tc>
                <a:tc>
                  <a:txBody>
                    <a:bodyPr/>
                    <a:lstStyle/>
                    <a:p>
                      <a:pPr algn="ctr"/>
                      <a:r>
                        <a:rPr kumimoji="1" lang="ja-JP" altLang="en-US" sz="1400" dirty="0">
                          <a:latin typeface="メイリオ" panose="020B0604030504040204" pitchFamily="50" charset="-128"/>
                          <a:ea typeface="メイリオ" panose="020B0604030504040204" pitchFamily="50" charset="-128"/>
                        </a:rPr>
                        <a:t>あり　　　なし　　</a:t>
                      </a:r>
                      <a:r>
                        <a:rPr kumimoji="1" lang="en-US" altLang="ja-JP" sz="1400" dirty="0">
                          <a:solidFill>
                            <a:srgbClr val="FF0000"/>
                          </a:solidFill>
                          <a:latin typeface="メイリオ" panose="020B0604030504040204" pitchFamily="50" charset="-128"/>
                          <a:ea typeface="メイリオ" panose="020B0604030504040204" pitchFamily="50" charset="-128"/>
                        </a:rPr>
                        <a:t>※</a:t>
                      </a:r>
                      <a:r>
                        <a:rPr kumimoji="1" lang="ja-JP" altLang="en-US" sz="1400" dirty="0">
                          <a:solidFill>
                            <a:srgbClr val="FF0000"/>
                          </a:solidFill>
                          <a:latin typeface="メイリオ" panose="020B0604030504040204" pitchFamily="50" charset="-128"/>
                          <a:ea typeface="メイリオ" panose="020B0604030504040204" pitchFamily="50" charset="-128"/>
                        </a:rPr>
                        <a:t>いずれかを選択</a:t>
                      </a:r>
                    </a:p>
                  </a:txBody>
                  <a:tcPr marL="36000" marR="36000" marT="36000" marB="36000" anchor="ctr"/>
                </a:tc>
                <a:extLst>
                  <a:ext uri="{0D108BD9-81ED-4DB2-BD59-A6C34878D82A}">
                    <a16:rowId xmlns:a16="http://schemas.microsoft.com/office/drawing/2014/main" val="3518965829"/>
                  </a:ext>
                </a:extLst>
              </a:tr>
              <a:tr h="322616">
                <a:tc vMerge="1">
                  <a:txBody>
                    <a:bodyPr/>
                    <a:lstStyle/>
                    <a:p>
                      <a:endParaRPr kumimoji="1" lang="ja-JP" altLang="en-US" sz="1400"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sz="1400" b="1" dirty="0">
                          <a:latin typeface="メイリオ" panose="020B0604030504040204" pitchFamily="50" charset="-128"/>
                          <a:ea typeface="メイリオ" panose="020B0604030504040204" pitchFamily="50" charset="-128"/>
                        </a:rPr>
                        <a:t>所在地</a:t>
                      </a: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1078925949"/>
                  </a:ext>
                </a:extLst>
              </a:tr>
              <a:tr h="370840">
                <a:tc rowSpan="4">
                  <a:txBody>
                    <a:bodyPr/>
                    <a:lstStyle/>
                    <a:p>
                      <a:pPr algn="ctr"/>
                      <a:r>
                        <a:rPr kumimoji="1" lang="ja-JP" altLang="en-US" sz="1400" b="1" dirty="0">
                          <a:latin typeface="メイリオ" panose="020B0604030504040204" pitchFamily="50" charset="-128"/>
                          <a:ea typeface="メイリオ" panose="020B0604030504040204" pitchFamily="50" charset="-128"/>
                        </a:rPr>
                        <a:t>本事業の</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責 任 者</a:t>
                      </a:r>
                    </a:p>
                  </a:txBody>
                  <a:tcPr marL="36000" marR="36000" marT="36000" marB="36000" anchor="ctr">
                    <a:solidFill>
                      <a:srgbClr val="CCFFFF"/>
                    </a:solidFill>
                  </a:tcPr>
                </a:tc>
                <a:tc>
                  <a:txBody>
                    <a:bodyPr/>
                    <a:lstStyle/>
                    <a:p>
                      <a:pPr algn="ctr"/>
                      <a:r>
                        <a:rPr kumimoji="1" lang="ja-JP" altLang="en-US" sz="1400" b="1" dirty="0">
                          <a:latin typeface="メイリオ" panose="020B0604030504040204" pitchFamily="50" charset="-128"/>
                          <a:ea typeface="メイリオ" panose="020B0604030504040204" pitchFamily="50" charset="-128"/>
                        </a:rPr>
                        <a:t>役　職</a:t>
                      </a: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60431595"/>
                  </a:ext>
                </a:extLst>
              </a:tr>
              <a:tr h="370840">
                <a:tc vMerge="1">
                  <a:txBody>
                    <a:bodyPr/>
                    <a:lstStyle/>
                    <a:p>
                      <a:endParaRPr kumimoji="1" lang="ja-JP" altLang="en-US" sz="1400"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sz="1400" b="1" dirty="0">
                          <a:latin typeface="メイリオ" panose="020B0604030504040204" pitchFamily="50" charset="-128"/>
                          <a:ea typeface="メイリオ" panose="020B0604030504040204" pitchFamily="50" charset="-128"/>
                        </a:rPr>
                        <a:t>氏　名</a:t>
                      </a: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1364122457"/>
                  </a:ext>
                </a:extLst>
              </a:tr>
              <a:tr h="370840">
                <a:tc vMerge="1">
                  <a:txBody>
                    <a:bodyPr/>
                    <a:lstStyle/>
                    <a:p>
                      <a:endParaRPr kumimoji="1" lang="ja-JP" altLang="en-US" sz="1400"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sz="1400" b="1" dirty="0">
                          <a:latin typeface="メイリオ" panose="020B0604030504040204" pitchFamily="50" charset="-128"/>
                          <a:ea typeface="メイリオ" panose="020B0604030504040204" pitchFamily="50" charset="-128"/>
                        </a:rPr>
                        <a:t>電　話</a:t>
                      </a: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1394811001"/>
                  </a:ext>
                </a:extLst>
              </a:tr>
              <a:tr h="320923">
                <a:tc vMerge="1">
                  <a:txBody>
                    <a:bodyPr/>
                    <a:lstStyle/>
                    <a:p>
                      <a:endParaRPr kumimoji="1" lang="ja-JP" altLang="en-US" sz="1400"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sz="1400" b="1" dirty="0">
                          <a:latin typeface="メイリオ" panose="020B0604030504040204" pitchFamily="50" charset="-128"/>
                          <a:ea typeface="メイリオ" panose="020B0604030504040204" pitchFamily="50" charset="-128"/>
                        </a:rPr>
                        <a:t>Ｅメール</a:t>
                      </a: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2364017033"/>
                  </a:ext>
                </a:extLst>
              </a:tr>
              <a:tr h="370840">
                <a:tc rowSpan="4">
                  <a:txBody>
                    <a:bodyPr/>
                    <a:lstStyle/>
                    <a:p>
                      <a:pPr algn="ctr"/>
                      <a:r>
                        <a:rPr kumimoji="1" lang="ja-JP" altLang="en-US" sz="1400" b="1" dirty="0">
                          <a:latin typeface="メイリオ" panose="020B0604030504040204" pitchFamily="50" charset="-128"/>
                          <a:ea typeface="メイリオ" panose="020B0604030504040204" pitchFamily="50" charset="-128"/>
                        </a:rPr>
                        <a:t>本事業の</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担 当 者</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（窓口）</a:t>
                      </a:r>
                    </a:p>
                  </a:txBody>
                  <a:tcPr marL="36000" marR="36000" marT="36000" marB="36000" anchor="ctr">
                    <a:solidFill>
                      <a:srgbClr val="CCFFFF"/>
                    </a:solidFill>
                  </a:tcPr>
                </a:tc>
                <a:tc>
                  <a:txBody>
                    <a:bodyPr/>
                    <a:lstStyle/>
                    <a:p>
                      <a:pPr algn="ctr"/>
                      <a:r>
                        <a:rPr kumimoji="1" lang="ja-JP" altLang="en-US" sz="1400" b="1" dirty="0">
                          <a:latin typeface="メイリオ" panose="020B0604030504040204" pitchFamily="50" charset="-128"/>
                          <a:ea typeface="メイリオ" panose="020B0604030504040204" pitchFamily="50" charset="-128"/>
                        </a:rPr>
                        <a:t>役　職</a:t>
                      </a: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2994897426"/>
                  </a:ext>
                </a:extLst>
              </a:tr>
              <a:tr h="370840">
                <a:tc vMerge="1">
                  <a:txBody>
                    <a:bodyPr/>
                    <a:lstStyle/>
                    <a:p>
                      <a:endParaRPr kumimoji="1" lang="ja-JP" altLang="en-US" sz="1400" dirty="0">
                        <a:latin typeface="メイリオ" panose="020B0604030504040204" pitchFamily="50" charset="-128"/>
                        <a:ea typeface="メイリオ" panose="020B0604030504040204" pitchFamily="50"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氏　名</a:t>
                      </a: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2752809515"/>
                  </a:ext>
                </a:extLst>
              </a:tr>
              <a:tr h="370840">
                <a:tc vMerge="1">
                  <a:txBody>
                    <a:bodyPr/>
                    <a:lstStyle/>
                    <a:p>
                      <a:endParaRPr kumimoji="1" lang="ja-JP" altLang="en-US" sz="1400" dirty="0">
                        <a:latin typeface="メイリオ" panose="020B0604030504040204" pitchFamily="50" charset="-128"/>
                        <a:ea typeface="メイリオ" panose="020B0604030504040204" pitchFamily="50"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電　話</a:t>
                      </a: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3805198130"/>
                  </a:ext>
                </a:extLst>
              </a:tr>
              <a:tr h="309880">
                <a:tc vMerge="1">
                  <a:txBody>
                    <a:bodyPr/>
                    <a:lstStyle/>
                    <a:p>
                      <a:endParaRPr kumimoji="1" lang="ja-JP" altLang="en-US" sz="1400" dirty="0">
                        <a:latin typeface="メイリオ" panose="020B0604030504040204" pitchFamily="50" charset="-128"/>
                        <a:ea typeface="メイリオ" panose="020B0604030504040204" pitchFamily="50"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Ｅメール</a:t>
                      </a: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2541761883"/>
                  </a:ext>
                </a:extLst>
              </a:tr>
              <a:tr h="37084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応募年月日</a:t>
                      </a:r>
                    </a:p>
                  </a:txBody>
                  <a:tcPr marL="36000" marR="36000" marT="36000" marB="36000" anchor="ctr">
                    <a:solidFill>
                      <a:srgbClr val="CCFFFF"/>
                    </a:solidFill>
                  </a:tcPr>
                </a:tc>
                <a:tc hMerge="1">
                  <a:txBody>
                    <a:bodyPr/>
                    <a:lstStyle/>
                    <a:p>
                      <a:endParaRPr kumimoji="1" lang="ja-JP" altLang="en-US"/>
                    </a:p>
                  </a:txBody>
                  <a:tcPr/>
                </a:tc>
                <a:tc>
                  <a:txBody>
                    <a:bodyPr/>
                    <a:lstStyle/>
                    <a:p>
                      <a:pPr algn="ctr"/>
                      <a:r>
                        <a:rPr kumimoji="1" lang="ja-JP" altLang="en-US" sz="1400" dirty="0">
                          <a:latin typeface="メイリオ" panose="020B0604030504040204" pitchFamily="50" charset="-128"/>
                          <a:ea typeface="メイリオ" panose="020B0604030504040204" pitchFamily="50" charset="-128"/>
                        </a:rPr>
                        <a:t>令和　年　月　日</a:t>
                      </a:r>
                    </a:p>
                  </a:txBody>
                  <a:tcPr marL="36000" marR="36000" marT="36000" marB="36000" anchor="ctr"/>
                </a:tc>
                <a:extLst>
                  <a:ext uri="{0D108BD9-81ED-4DB2-BD59-A6C34878D82A}">
                    <a16:rowId xmlns:a16="http://schemas.microsoft.com/office/drawing/2014/main" val="2355317089"/>
                  </a:ext>
                </a:extLst>
              </a:tr>
            </a:tbl>
          </a:graphicData>
        </a:graphic>
      </p:graphicFrame>
      <p:cxnSp>
        <p:nvCxnSpPr>
          <p:cNvPr id="8" name="直線コネクタ 7">
            <a:extLst>
              <a:ext uri="{FF2B5EF4-FFF2-40B4-BE49-F238E27FC236}">
                <a16:creationId xmlns:a16="http://schemas.microsoft.com/office/drawing/2014/main" id="{5F4ECA51-C779-459C-91DD-1A87599858C4}"/>
              </a:ext>
            </a:extLst>
          </p:cNvPr>
          <p:cNvCxnSpPr/>
          <p:nvPr/>
        </p:nvCxnSpPr>
        <p:spPr>
          <a:xfrm>
            <a:off x="-1" y="961746"/>
            <a:ext cx="9906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BFC54814-49BF-4AFB-A858-1A866E735CFB}"/>
              </a:ext>
            </a:extLst>
          </p:cNvPr>
          <p:cNvSpPr txBox="1"/>
          <p:nvPr/>
        </p:nvSpPr>
        <p:spPr>
          <a:xfrm>
            <a:off x="8775119" y="632284"/>
            <a:ext cx="1054681" cy="288000"/>
          </a:xfrm>
          <a:prstGeom prst="rect">
            <a:avLst/>
          </a:prstGeom>
          <a:noFill/>
          <a:ln w="19050">
            <a:solidFill>
              <a:schemeClr val="tx1"/>
            </a:solidFill>
          </a:ln>
        </p:spPr>
        <p:txBody>
          <a:bodyPr wrap="square" lIns="36000" tIns="108000" rIns="36000" bIns="36000" rtlCol="0" anchor="ctr" anchorCtr="0">
            <a:noAutofit/>
          </a:bodyPr>
          <a:lstStyle/>
          <a:p>
            <a:pPr algn="ctr"/>
            <a:r>
              <a:rPr kumimoji="1" lang="ja-JP" altLang="en-US" sz="1600" b="1" dirty="0">
                <a:latin typeface="メイリオ" panose="020B0604030504040204" pitchFamily="50" charset="-128"/>
                <a:ea typeface="メイリオ" panose="020B0604030504040204" pitchFamily="50" charset="-128"/>
              </a:rPr>
              <a:t>基礎資料</a:t>
            </a:r>
          </a:p>
        </p:txBody>
      </p:sp>
      <p:sp>
        <p:nvSpPr>
          <p:cNvPr id="9" name="テキスト ボックス 8">
            <a:extLst>
              <a:ext uri="{FF2B5EF4-FFF2-40B4-BE49-F238E27FC236}">
                <a16:creationId xmlns:a16="http://schemas.microsoft.com/office/drawing/2014/main" id="{D6BBB5CD-6F0E-4F7E-B7AB-6F9ADAE6B3FE}"/>
              </a:ext>
            </a:extLst>
          </p:cNvPr>
          <p:cNvSpPr txBox="1"/>
          <p:nvPr/>
        </p:nvSpPr>
        <p:spPr>
          <a:xfrm>
            <a:off x="76198" y="693161"/>
            <a:ext cx="3200401" cy="349702"/>
          </a:xfrm>
          <a:prstGeom prst="rect">
            <a:avLst/>
          </a:prstGeom>
          <a:noFill/>
        </p:spPr>
        <p:txBody>
          <a:bodyPr wrap="square" lIns="36000" tIns="36000" rIns="36000" bIns="36000" rtlCol="0" anchor="ctr" anchorCtr="0">
            <a:noAutofit/>
          </a:bodyPr>
          <a:lstStyle/>
          <a:p>
            <a:r>
              <a:rPr kumimoji="1" lang="ja-JP" altLang="en-US" sz="1600" b="1" dirty="0">
                <a:latin typeface="メイリオ" panose="020B0604030504040204" pitchFamily="50" charset="-128"/>
                <a:ea typeface="メイリオ" panose="020B0604030504040204" pitchFamily="50" charset="-128"/>
              </a:rPr>
              <a:t>応募者の基本情報（その１）</a:t>
            </a:r>
          </a:p>
        </p:txBody>
      </p:sp>
      <p:sp>
        <p:nvSpPr>
          <p:cNvPr id="10" name="テキスト ボックス 9">
            <a:extLst>
              <a:ext uri="{FF2B5EF4-FFF2-40B4-BE49-F238E27FC236}">
                <a16:creationId xmlns:a16="http://schemas.microsoft.com/office/drawing/2014/main" id="{A4A260D9-DCC1-4639-9C47-2951FDA5DEA5}"/>
              </a:ext>
            </a:extLst>
          </p:cNvPr>
          <p:cNvSpPr txBox="1"/>
          <p:nvPr/>
        </p:nvSpPr>
        <p:spPr>
          <a:xfrm>
            <a:off x="1011767" y="51376"/>
            <a:ext cx="7882464" cy="349702"/>
          </a:xfrm>
          <a:prstGeom prst="rect">
            <a:avLst/>
          </a:prstGeom>
          <a:noFill/>
          <a:ln w="25400">
            <a:solidFill>
              <a:schemeClr val="tx1"/>
            </a:solidFill>
          </a:ln>
        </p:spPr>
        <p:txBody>
          <a:bodyPr wrap="square" lIns="36000" tIns="36000" rIns="36000" bIns="36000" rtlCol="0" anchor="ctr" anchorCtr="0">
            <a:noAutofit/>
          </a:bodyPr>
          <a:lstStyle/>
          <a:p>
            <a:pPr algn="ctr"/>
            <a:r>
              <a:rPr kumimoji="1" lang="ja-JP" altLang="en-US" sz="1600" b="1" dirty="0">
                <a:latin typeface="メイリオ" panose="020B0604030504040204" pitchFamily="50" charset="-128"/>
                <a:ea typeface="メイリオ" panose="020B0604030504040204" pitchFamily="50" charset="-128"/>
              </a:rPr>
              <a:t>令和７年度　スタートアップ成長支援ファンド事業　</a:t>
            </a:r>
            <a:r>
              <a:rPr kumimoji="1" lang="zh-TW" altLang="en-US" sz="1600" b="1" dirty="0">
                <a:latin typeface="メイリオ" panose="020B0604030504040204" pitchFamily="50" charset="-128"/>
                <a:ea typeface="メイリオ" panose="020B0604030504040204" pitchFamily="50" charset="-128"/>
              </a:rPr>
              <a:t>無限責任組合員</a:t>
            </a:r>
            <a:r>
              <a:rPr kumimoji="1" lang="ja-JP" altLang="en-US" sz="1600" b="1" dirty="0">
                <a:latin typeface="メイリオ" panose="020B0604030504040204" pitchFamily="50" charset="-128"/>
                <a:ea typeface="メイリオ" panose="020B0604030504040204" pitchFamily="50" charset="-128"/>
              </a:rPr>
              <a:t>公募　応募様式</a:t>
            </a:r>
          </a:p>
        </p:txBody>
      </p:sp>
    </p:spTree>
    <p:extLst>
      <p:ext uri="{BB962C8B-B14F-4D97-AF65-F5344CB8AC3E}">
        <p14:creationId xmlns:p14="http://schemas.microsoft.com/office/powerpoint/2010/main" val="3090750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0EF51C65-8A53-4F80-A4E9-4FCFBD3A0EC7}"/>
              </a:ext>
            </a:extLst>
          </p:cNvPr>
          <p:cNvSpPr>
            <a:spLocks noGrp="1"/>
          </p:cNvSpPr>
          <p:nvPr>
            <p:ph type="sldNum" sz="quarter" idx="12"/>
          </p:nvPr>
        </p:nvSpPr>
        <p:spPr>
          <a:xfrm>
            <a:off x="9008533" y="6561667"/>
            <a:ext cx="897466" cy="296333"/>
          </a:xfrm>
        </p:spPr>
        <p:txBody>
          <a:bodyPr lIns="36000" tIns="36000" rIns="36000" bIns="36000"/>
          <a:lstStyle/>
          <a:p>
            <a:fld id="{E66EE1F2-25AE-410E-BF56-9EB9B23DC718}" type="slidenum">
              <a:rPr kumimoji="1" lang="ja-JP" altLang="en-US" sz="1400" smtClean="0">
                <a:solidFill>
                  <a:schemeClr val="tx1"/>
                </a:solidFill>
                <a:latin typeface="メイリオ" panose="020B0604030504040204" pitchFamily="50" charset="-128"/>
                <a:ea typeface="メイリオ" panose="020B0604030504040204" pitchFamily="50" charset="-128"/>
              </a:rPr>
              <a:t>3</a:t>
            </a:fld>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B7EA7A96-9C50-42BB-9647-737AB37D3001}"/>
              </a:ext>
            </a:extLst>
          </p:cNvPr>
          <p:cNvSpPr txBox="1"/>
          <p:nvPr/>
        </p:nvSpPr>
        <p:spPr>
          <a:xfrm>
            <a:off x="86782" y="47785"/>
            <a:ext cx="3249085" cy="349702"/>
          </a:xfrm>
          <a:prstGeom prst="rect">
            <a:avLst/>
          </a:prstGeom>
          <a:noFill/>
        </p:spPr>
        <p:txBody>
          <a:bodyPr wrap="square" lIns="36000" tIns="36000" rIns="36000" bIns="36000" rtlCol="0" anchor="ctr" anchorCtr="0">
            <a:noAutofit/>
          </a:bodyPr>
          <a:lstStyle/>
          <a:p>
            <a:r>
              <a:rPr kumimoji="1" lang="ja-JP" altLang="en-US" sz="1600" b="1" dirty="0">
                <a:latin typeface="メイリオ" panose="020B0604030504040204" pitchFamily="50" charset="-128"/>
                <a:ea typeface="メイリオ" panose="020B0604030504040204" pitchFamily="50" charset="-128"/>
              </a:rPr>
              <a:t>応募者の基本情報（その２）</a:t>
            </a:r>
          </a:p>
        </p:txBody>
      </p:sp>
      <p:graphicFrame>
        <p:nvGraphicFramePr>
          <p:cNvPr id="6" name="表 6">
            <a:extLst>
              <a:ext uri="{FF2B5EF4-FFF2-40B4-BE49-F238E27FC236}">
                <a16:creationId xmlns:a16="http://schemas.microsoft.com/office/drawing/2014/main" id="{09A87F8A-4F91-4AB9-A8A4-5A296716566C}"/>
              </a:ext>
            </a:extLst>
          </p:cNvPr>
          <p:cNvGraphicFramePr>
            <a:graphicFrameLocks noGrp="1"/>
          </p:cNvGraphicFramePr>
          <p:nvPr>
            <p:extLst>
              <p:ext uri="{D42A27DB-BD31-4B8C-83A1-F6EECF244321}">
                <p14:modId xmlns:p14="http://schemas.microsoft.com/office/powerpoint/2010/main" val="1507901762"/>
              </p:ext>
            </p:extLst>
          </p:nvPr>
        </p:nvGraphicFramePr>
        <p:xfrm>
          <a:off x="86782" y="620768"/>
          <a:ext cx="9732435" cy="4908683"/>
        </p:xfrm>
        <a:graphic>
          <a:graphicData uri="http://schemas.openxmlformats.org/drawingml/2006/table">
            <a:tbl>
              <a:tblPr firstRow="1" bandRow="1">
                <a:tableStyleId>{5940675A-B579-460E-94D1-54222C63F5DA}</a:tableStyleId>
              </a:tblPr>
              <a:tblGrid>
                <a:gridCol w="1094101">
                  <a:extLst>
                    <a:ext uri="{9D8B030D-6E8A-4147-A177-3AD203B41FA5}">
                      <a16:colId xmlns:a16="http://schemas.microsoft.com/office/drawing/2014/main" val="4110436078"/>
                    </a:ext>
                  </a:extLst>
                </a:gridCol>
                <a:gridCol w="264407">
                  <a:extLst>
                    <a:ext uri="{9D8B030D-6E8A-4147-A177-3AD203B41FA5}">
                      <a16:colId xmlns:a16="http://schemas.microsoft.com/office/drawing/2014/main" val="4132257130"/>
                    </a:ext>
                  </a:extLst>
                </a:gridCol>
                <a:gridCol w="832243">
                  <a:extLst>
                    <a:ext uri="{9D8B030D-6E8A-4147-A177-3AD203B41FA5}">
                      <a16:colId xmlns:a16="http://schemas.microsoft.com/office/drawing/2014/main" val="2319171452"/>
                    </a:ext>
                  </a:extLst>
                </a:gridCol>
                <a:gridCol w="7541684">
                  <a:extLst>
                    <a:ext uri="{9D8B030D-6E8A-4147-A177-3AD203B41FA5}">
                      <a16:colId xmlns:a16="http://schemas.microsoft.com/office/drawing/2014/main" val="1332300219"/>
                    </a:ext>
                  </a:extLst>
                </a:gridCol>
              </a:tblGrid>
              <a:tr h="326770">
                <a:tc gridSpan="3">
                  <a:txBody>
                    <a:bodyPr/>
                    <a:lstStyle/>
                    <a:p>
                      <a:pPr algn="ctr"/>
                      <a:r>
                        <a:rPr kumimoji="1" lang="ja-JP" altLang="en-US" sz="1400" b="1" dirty="0">
                          <a:latin typeface="メイリオ" panose="020B0604030504040204" pitchFamily="50" charset="-128"/>
                          <a:ea typeface="メイリオ" panose="020B0604030504040204" pitchFamily="50" charset="-128"/>
                        </a:rPr>
                        <a:t>設立年月日</a:t>
                      </a:r>
                    </a:p>
                  </a:txBody>
                  <a:tcPr marL="36000" marR="36000" marT="36000" marB="36000" anchor="ctr">
                    <a:solidFill>
                      <a:srgbClr val="CCFFFF"/>
                    </a:solidFill>
                  </a:tcPr>
                </a:tc>
                <a:tc hMerge="1">
                  <a:txBody>
                    <a:bodyPr/>
                    <a:lstStyle/>
                    <a:p>
                      <a:endParaRPr kumimoji="1" lang="ja-JP" altLang="en-US" sz="1400" dirty="0">
                        <a:latin typeface="メイリオ" panose="020B0604030504040204" pitchFamily="50" charset="-128"/>
                        <a:ea typeface="メイリオ" panose="020B0604030504040204" pitchFamily="50" charset="-128"/>
                      </a:endParaRPr>
                    </a:p>
                  </a:txBody>
                  <a:tcPr/>
                </a:tc>
                <a:tc hMerge="1">
                  <a:txBody>
                    <a:bodyPr/>
                    <a:lstStyle/>
                    <a:p>
                      <a:pPr algn="ctr"/>
                      <a:endParaRPr kumimoji="1" lang="ja-JP" altLang="en-US" sz="1400" b="1" dirty="0">
                        <a:latin typeface="メイリオ" panose="020B0604030504040204" pitchFamily="50" charset="-128"/>
                        <a:ea typeface="メイリオ" panose="020B0604030504040204" pitchFamily="50" charset="-128"/>
                      </a:endParaRPr>
                    </a:p>
                  </a:txBody>
                  <a:tcPr marL="36000" marR="36000" marT="36000" marB="36000" anchor="ctr">
                    <a:solidFill>
                      <a:srgbClr val="CCFFFF"/>
                    </a:solidFill>
                  </a:tcPr>
                </a:tc>
                <a:tc>
                  <a:txBody>
                    <a:bodyPr/>
                    <a:lstStyle/>
                    <a:p>
                      <a:pPr algn="ctr"/>
                      <a:r>
                        <a:rPr kumimoji="1" lang="ja-JP" altLang="en-US" sz="1400" dirty="0">
                          <a:latin typeface="メイリオ" panose="020B0604030504040204" pitchFamily="50" charset="-128"/>
                          <a:ea typeface="メイリオ" panose="020B0604030504040204" pitchFamily="50" charset="-128"/>
                        </a:rPr>
                        <a:t>年　　月　　日</a:t>
                      </a:r>
                    </a:p>
                  </a:txBody>
                  <a:tcPr marL="36000" marR="36000" marT="36000" marB="36000" anchor="ctr"/>
                </a:tc>
                <a:extLst>
                  <a:ext uri="{0D108BD9-81ED-4DB2-BD59-A6C34878D82A}">
                    <a16:rowId xmlns:a16="http://schemas.microsoft.com/office/drawing/2014/main" val="240111836"/>
                  </a:ext>
                </a:extLst>
              </a:tr>
              <a:tr h="326770">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資本金</a:t>
                      </a:r>
                    </a:p>
                  </a:txBody>
                  <a:tcPr marL="36000" marR="36000" marT="36000" marB="36000" anchor="ctr">
                    <a:solidFill>
                      <a:srgbClr val="CCFFFF"/>
                    </a:solidFill>
                  </a:tcPr>
                </a:tc>
                <a:tc hMerge="1">
                  <a:txBody>
                    <a:bodyPr/>
                    <a:lstStyle/>
                    <a:p>
                      <a:endParaRPr kumimoji="1" lang="ja-JP"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1" dirty="0">
                        <a:latin typeface="メイリオ" panose="020B0604030504040204" pitchFamily="50" charset="-128"/>
                        <a:ea typeface="メイリオ" panose="020B0604030504040204" pitchFamily="50" charset="-128"/>
                      </a:endParaRPr>
                    </a:p>
                  </a:txBody>
                  <a:tcPr marL="36000" marR="36000" marT="36000" marB="36000" anchor="ctr">
                    <a:solidFill>
                      <a:srgbClr val="CCFFFF"/>
                    </a:solidFill>
                  </a:tcPr>
                </a:tc>
                <a:tc>
                  <a:txBody>
                    <a:bodyPr/>
                    <a:lstStyle/>
                    <a:p>
                      <a:pPr algn="ctr"/>
                      <a:r>
                        <a:rPr kumimoji="1" lang="ja-JP" altLang="en-US" sz="1400" dirty="0">
                          <a:latin typeface="メイリオ" panose="020B0604030504040204" pitchFamily="50" charset="-128"/>
                          <a:ea typeface="メイリオ" panose="020B0604030504040204" pitchFamily="50" charset="-128"/>
                        </a:rPr>
                        <a:t>円</a:t>
                      </a:r>
                    </a:p>
                  </a:txBody>
                  <a:tcPr marL="36000" marR="36000" marT="36000" marB="36000" anchor="ctr"/>
                </a:tc>
                <a:extLst>
                  <a:ext uri="{0D108BD9-81ED-4DB2-BD59-A6C34878D82A}">
                    <a16:rowId xmlns:a16="http://schemas.microsoft.com/office/drawing/2014/main" val="230084755"/>
                  </a:ext>
                </a:extLst>
              </a:tr>
              <a:tr h="374514">
                <a:tc rowSpan="3">
                  <a:txBody>
                    <a:bodyPr/>
                    <a:lstStyle/>
                    <a:p>
                      <a:pPr algn="ctr"/>
                      <a:r>
                        <a:rPr kumimoji="1" lang="ja-JP" altLang="en-US" sz="1400" b="1" dirty="0">
                          <a:latin typeface="メイリオ" panose="020B0604030504040204" pitchFamily="50" charset="-128"/>
                          <a:ea typeface="メイリオ" panose="020B0604030504040204" pitchFamily="50" charset="-128"/>
                        </a:rPr>
                        <a:t>従業員数</a:t>
                      </a:r>
                    </a:p>
                  </a:txBody>
                  <a:tcPr marL="36000" marR="36000" marT="36000" marB="36000" anchor="ctr">
                    <a:solidFill>
                      <a:srgbClr val="CCFFFF"/>
                    </a:solidFill>
                  </a:tcPr>
                </a:tc>
                <a:tc gridSpan="2">
                  <a:txBody>
                    <a:bodyPr/>
                    <a:lstStyle/>
                    <a:p>
                      <a:pPr algn="ctr"/>
                      <a:r>
                        <a:rPr kumimoji="1" lang="ja-JP" altLang="en-US" sz="1400" b="1" dirty="0">
                          <a:latin typeface="メイリオ" panose="020B0604030504040204" pitchFamily="50" charset="-128"/>
                          <a:ea typeface="メイリオ" panose="020B0604030504040204" pitchFamily="50" charset="-128"/>
                        </a:rPr>
                        <a:t>全　体</a:t>
                      </a:r>
                    </a:p>
                  </a:txBody>
                  <a:tcPr marL="36000" marR="36000" marT="36000" marB="36000" anchor="ctr">
                    <a:lnB w="12700" cmpd="sng">
                      <a:noFill/>
                    </a:lnB>
                    <a:solidFill>
                      <a:srgbClr val="CCFFFF"/>
                    </a:solidFill>
                  </a:tcPr>
                </a:tc>
                <a:tc hMerge="1">
                  <a:txBody>
                    <a:bodyPr/>
                    <a:lstStyle/>
                    <a:p>
                      <a:endParaRPr kumimoji="1" lang="ja-JP" altLang="en-US"/>
                    </a:p>
                  </a:txBody>
                  <a:tcPr/>
                </a:tc>
                <a:tc>
                  <a:txBody>
                    <a:bodyPr/>
                    <a:lstStyle/>
                    <a:p>
                      <a:pPr algn="ctr"/>
                      <a:r>
                        <a:rPr kumimoji="1" lang="ja-JP" altLang="en-US" sz="1400" dirty="0">
                          <a:latin typeface="メイリオ" panose="020B0604030504040204" pitchFamily="50" charset="-128"/>
                          <a:ea typeface="メイリオ" panose="020B0604030504040204" pitchFamily="50" charset="-128"/>
                        </a:rPr>
                        <a:t>人　</a:t>
                      </a:r>
                      <a:r>
                        <a:rPr kumimoji="1" lang="zh-TW" altLang="en-US" sz="1400" dirty="0">
                          <a:latin typeface="メイリオ" panose="020B0604030504040204" pitchFamily="50" charset="-128"/>
                          <a:ea typeface="メイリオ" panose="020B0604030504040204" pitchFamily="50" charset="-128"/>
                        </a:rPr>
                        <a:t>（令和　　年　　月　　日現在）</a:t>
                      </a: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1407104130"/>
                  </a:ext>
                </a:extLst>
              </a:tr>
              <a:tr h="326770">
                <a:tc vMerge="1">
                  <a:txBody>
                    <a:bodyPr/>
                    <a:lstStyle/>
                    <a:p>
                      <a:endParaRPr kumimoji="1" lang="ja-JP" altLang="en-US" sz="1400" dirty="0">
                        <a:latin typeface="メイリオ" panose="020B0604030504040204" pitchFamily="50" charset="-128"/>
                        <a:ea typeface="メイリオ" panose="020B0604030504040204" pitchFamily="50" charset="-128"/>
                      </a:endParaRPr>
                    </a:p>
                  </a:txBody>
                  <a:tcPr/>
                </a:tc>
                <a:tc rowSpan="2">
                  <a:txBody>
                    <a:bodyPr/>
                    <a:lstStyle/>
                    <a:p>
                      <a:pPr algn="ctr"/>
                      <a:endParaRPr kumimoji="1" lang="ja-JP" altLang="en-US" sz="1400" b="1" dirty="0">
                        <a:latin typeface="メイリオ" panose="020B0604030504040204" pitchFamily="50" charset="-128"/>
                        <a:ea typeface="メイリオ" panose="020B0604030504040204" pitchFamily="50" charset="-128"/>
                      </a:endParaRPr>
                    </a:p>
                  </a:txBody>
                  <a:tcPr marL="36000" marR="36000" marT="36000" marB="36000" anchor="ctr">
                    <a:lnT w="12700" cmpd="sng">
                      <a:noFill/>
                    </a:lnT>
                    <a:solidFill>
                      <a:srgbClr val="CCFFFF"/>
                    </a:solidFill>
                  </a:tcPr>
                </a:tc>
                <a:tc>
                  <a:txBody>
                    <a:bodyPr/>
                    <a:lstStyle/>
                    <a:p>
                      <a:pPr algn="ctr"/>
                      <a:r>
                        <a:rPr kumimoji="1" lang="ja-JP" altLang="en-US" sz="1400" b="1" dirty="0">
                          <a:latin typeface="メイリオ" panose="020B0604030504040204" pitchFamily="50" charset="-128"/>
                          <a:ea typeface="メイリオ" panose="020B0604030504040204" pitchFamily="50" charset="-128"/>
                        </a:rPr>
                        <a:t>正　規</a:t>
                      </a:r>
                    </a:p>
                  </a:txBody>
                  <a:tcPr marL="36000" marR="36000" marT="36000" marB="36000" anchor="ctr">
                    <a:solidFill>
                      <a:srgbClr val="CCFFFF"/>
                    </a:solidFill>
                  </a:tcPr>
                </a:tc>
                <a:tc>
                  <a:txBody>
                    <a:bodyPr/>
                    <a:lstStyle/>
                    <a:p>
                      <a:pPr algn="ctr"/>
                      <a:r>
                        <a:rPr kumimoji="1" lang="ja-JP" altLang="en-US" sz="1400" dirty="0">
                          <a:latin typeface="メイリオ" panose="020B0604030504040204" pitchFamily="50" charset="-128"/>
                          <a:ea typeface="メイリオ" panose="020B0604030504040204" pitchFamily="50" charset="-128"/>
                        </a:rPr>
                        <a:t>人</a:t>
                      </a:r>
                    </a:p>
                  </a:txBody>
                  <a:tcPr marL="36000" marR="36000" marT="36000" marB="36000" anchor="ctr"/>
                </a:tc>
                <a:extLst>
                  <a:ext uri="{0D108BD9-81ED-4DB2-BD59-A6C34878D82A}">
                    <a16:rowId xmlns:a16="http://schemas.microsoft.com/office/drawing/2014/main" val="865576954"/>
                  </a:ext>
                </a:extLst>
              </a:tr>
              <a:tr h="326770">
                <a:tc vMerge="1">
                  <a:txBody>
                    <a:bodyPr/>
                    <a:lstStyle/>
                    <a:p>
                      <a:pPr algn="ctr"/>
                      <a:endParaRPr kumimoji="1" lang="ja-JP" altLang="en-US" sz="1400" b="1" dirty="0">
                        <a:latin typeface="メイリオ" panose="020B0604030504040204" pitchFamily="50" charset="-128"/>
                        <a:ea typeface="メイリオ" panose="020B0604030504040204" pitchFamily="50" charset="-128"/>
                      </a:endParaRPr>
                    </a:p>
                  </a:txBody>
                  <a:tcPr marL="36000" marR="36000" marT="36000" marB="36000" anchor="ctr">
                    <a:solidFill>
                      <a:srgbClr val="CCFFFF"/>
                    </a:solidFill>
                  </a:tcPr>
                </a:tc>
                <a:tc vMerge="1">
                  <a:txBody>
                    <a:bodyPr/>
                    <a:lstStyle/>
                    <a:p>
                      <a:pPr algn="ctr"/>
                      <a:endParaRPr kumimoji="1" lang="ja-JP" altLang="en-US" sz="1400" b="1" dirty="0">
                        <a:latin typeface="メイリオ" panose="020B0604030504040204" pitchFamily="50" charset="-128"/>
                        <a:ea typeface="メイリオ" panose="020B0604030504040204" pitchFamily="50" charset="-128"/>
                      </a:endParaRPr>
                    </a:p>
                  </a:txBody>
                  <a:tcPr marL="36000" marR="36000" marT="36000" marB="36000" anchor="ctr">
                    <a:solidFill>
                      <a:srgbClr val="CCFFFF"/>
                    </a:solidFill>
                  </a:tcPr>
                </a:tc>
                <a:tc>
                  <a:txBody>
                    <a:bodyPr/>
                    <a:lstStyle/>
                    <a:p>
                      <a:pPr algn="ctr"/>
                      <a:r>
                        <a:rPr kumimoji="1" lang="ja-JP" altLang="en-US" sz="1400" b="1" dirty="0">
                          <a:latin typeface="メイリオ" panose="020B0604030504040204" pitchFamily="50" charset="-128"/>
                          <a:ea typeface="メイリオ" panose="020B0604030504040204" pitchFamily="50" charset="-128"/>
                        </a:rPr>
                        <a:t>非正規</a:t>
                      </a:r>
                    </a:p>
                  </a:txBody>
                  <a:tcPr marL="36000" marR="36000" marT="36000" marB="36000" anchor="ctr">
                    <a:solidFill>
                      <a:srgbClr val="CCFFFF"/>
                    </a:solidFill>
                  </a:tcPr>
                </a:tc>
                <a:tc>
                  <a:txBody>
                    <a:bodyPr/>
                    <a:lstStyle/>
                    <a:p>
                      <a:pPr algn="ctr"/>
                      <a:r>
                        <a:rPr kumimoji="1" lang="ja-JP" altLang="en-US" sz="1400" dirty="0">
                          <a:latin typeface="メイリオ" panose="020B0604030504040204" pitchFamily="50" charset="-128"/>
                          <a:ea typeface="メイリオ" panose="020B0604030504040204" pitchFamily="50" charset="-128"/>
                        </a:rPr>
                        <a:t>人</a:t>
                      </a:r>
                    </a:p>
                  </a:txBody>
                  <a:tcPr marL="36000" marR="36000" marT="36000" marB="36000" anchor="ctr"/>
                </a:tc>
                <a:extLst>
                  <a:ext uri="{0D108BD9-81ED-4DB2-BD59-A6C34878D82A}">
                    <a16:rowId xmlns:a16="http://schemas.microsoft.com/office/drawing/2014/main" val="773764853"/>
                  </a:ext>
                </a:extLst>
              </a:tr>
              <a:tr h="743266">
                <a:tc gridSpan="3">
                  <a:txBody>
                    <a:bodyPr/>
                    <a:lstStyle/>
                    <a:p>
                      <a:pPr algn="ctr"/>
                      <a:r>
                        <a:rPr kumimoji="1" lang="ja-JP" altLang="en-US" sz="1400" b="1" dirty="0">
                          <a:latin typeface="メイリオ" panose="020B0604030504040204" pitchFamily="50" charset="-128"/>
                          <a:ea typeface="メイリオ" panose="020B0604030504040204" pitchFamily="50" charset="-128"/>
                        </a:rPr>
                        <a:t>主な業種</a:t>
                      </a:r>
                    </a:p>
                  </a:txBody>
                  <a:tcPr marL="36000" marR="36000" marT="36000" marB="36000" anchor="ctr">
                    <a:solidFill>
                      <a:srgbClr val="CCFFFF"/>
                    </a:solidFill>
                  </a:tcPr>
                </a:tc>
                <a:tc hMerge="1">
                  <a:txBody>
                    <a:bodyPr/>
                    <a:lstStyle/>
                    <a:p>
                      <a:pPr algn="ctr"/>
                      <a:endParaRPr kumimoji="1" lang="ja-JP" altLang="en-US" sz="1400" b="1" dirty="0">
                        <a:latin typeface="メイリオ" panose="020B0604030504040204" pitchFamily="50" charset="-128"/>
                        <a:ea typeface="メイリオ" panose="020B0604030504040204" pitchFamily="50" charset="-128"/>
                      </a:endParaRPr>
                    </a:p>
                  </a:txBody>
                  <a:tcPr marL="36000" marR="36000" marT="36000" marB="36000" anchor="ctr">
                    <a:solidFill>
                      <a:srgbClr val="CCFFFF"/>
                    </a:solidFill>
                  </a:tcPr>
                </a:tc>
                <a:tc hMerge="1">
                  <a:txBody>
                    <a:bodyPr/>
                    <a:lstStyle/>
                    <a:p>
                      <a:pPr algn="ctr"/>
                      <a:endParaRPr kumimoji="1" lang="ja-JP" altLang="en-US" sz="1400" b="1" dirty="0">
                        <a:latin typeface="メイリオ" panose="020B0604030504040204" pitchFamily="50" charset="-128"/>
                        <a:ea typeface="メイリオ" panose="020B0604030504040204" pitchFamily="50" charset="-128"/>
                      </a:endParaRP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3799187171"/>
                  </a:ext>
                </a:extLst>
              </a:tr>
              <a:tr h="1955291">
                <a:tc gridSpan="3">
                  <a:txBody>
                    <a:bodyPr/>
                    <a:lstStyle/>
                    <a:p>
                      <a:pPr algn="ctr"/>
                      <a:r>
                        <a:rPr kumimoji="1" lang="ja-JP" altLang="en-US" sz="1400" b="1" dirty="0">
                          <a:latin typeface="メイリオ" panose="020B0604030504040204" pitchFamily="50" charset="-128"/>
                          <a:ea typeface="メイリオ" panose="020B0604030504040204" pitchFamily="50" charset="-128"/>
                        </a:rPr>
                        <a:t>主な事業内容</a:t>
                      </a:r>
                    </a:p>
                  </a:txBody>
                  <a:tcPr marL="36000" marR="36000" marT="36000" marB="36000" anchor="ctr">
                    <a:solidFill>
                      <a:srgbClr val="CCFFFF"/>
                    </a:solidFill>
                  </a:tcPr>
                </a:tc>
                <a:tc hMerge="1">
                  <a:txBody>
                    <a:bodyPr/>
                    <a:lstStyle/>
                    <a:p>
                      <a:pPr algn="ctr"/>
                      <a:endParaRPr kumimoji="1" lang="ja-JP" altLang="en-US" sz="1400" b="1" dirty="0">
                        <a:latin typeface="メイリオ" panose="020B0604030504040204" pitchFamily="50" charset="-128"/>
                        <a:ea typeface="メイリオ" panose="020B0604030504040204" pitchFamily="50" charset="-128"/>
                      </a:endParaRPr>
                    </a:p>
                  </a:txBody>
                  <a:tcPr marL="36000" marR="36000" marT="36000" marB="36000" anchor="ctr">
                    <a:solidFill>
                      <a:srgbClr val="CCFFFF"/>
                    </a:solidFill>
                  </a:tcPr>
                </a:tc>
                <a:tc hMerge="1">
                  <a:txBody>
                    <a:bodyPr/>
                    <a:lstStyle/>
                    <a:p>
                      <a:pPr algn="ctr"/>
                      <a:endParaRPr kumimoji="1" lang="ja-JP" altLang="en-US" sz="1400" b="1" dirty="0">
                        <a:latin typeface="メイリオ" panose="020B0604030504040204" pitchFamily="50" charset="-128"/>
                        <a:ea typeface="メイリオ" panose="020B0604030504040204" pitchFamily="50" charset="-128"/>
                      </a:endParaRPr>
                    </a:p>
                  </a:txBody>
                  <a:tcPr marL="36000" marR="36000" marT="36000" marB="36000" anchor="ctr">
                    <a:solidFill>
                      <a:srgbClr val="CCFFFF"/>
                    </a:solidFill>
                  </a:tcPr>
                </a:tc>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3518965829"/>
                  </a:ext>
                </a:extLst>
              </a:tr>
              <a:tr h="528532">
                <a:tc gridSpan="3">
                  <a:txBody>
                    <a:bodyPr/>
                    <a:lstStyle/>
                    <a:p>
                      <a:pPr algn="ctr"/>
                      <a:r>
                        <a:rPr kumimoji="1" lang="ja-JP" altLang="en-US" sz="1400" b="1" dirty="0">
                          <a:latin typeface="メイリオ" panose="020B0604030504040204" pitchFamily="50" charset="-128"/>
                          <a:ea typeface="メイリオ" panose="020B0604030504040204" pitchFamily="50" charset="-128"/>
                        </a:rPr>
                        <a:t>企業ウェブサイト</a:t>
                      </a:r>
                      <a:r>
                        <a:rPr kumimoji="1" lang="en-US" altLang="ja-JP" sz="1400" b="1" dirty="0">
                          <a:latin typeface="メイリオ" panose="020B0604030504040204" pitchFamily="50" charset="-128"/>
                          <a:ea typeface="メイリオ" panose="020B0604030504040204" pitchFamily="50" charset="-128"/>
                        </a:rPr>
                        <a:t>URL</a:t>
                      </a:r>
                      <a:endParaRPr kumimoji="1" lang="ja-JP" altLang="en-US" sz="1400" b="1" dirty="0">
                        <a:latin typeface="メイリオ" panose="020B0604030504040204" pitchFamily="50" charset="-128"/>
                        <a:ea typeface="メイリオ" panose="020B0604030504040204" pitchFamily="50" charset="-128"/>
                      </a:endParaRPr>
                    </a:p>
                  </a:txBody>
                  <a:tcPr marL="36000" marR="36000" marT="36000" marB="36000" anchor="ctr">
                    <a:solidFill>
                      <a:srgbClr val="CCFFF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1" dirty="0">
                        <a:latin typeface="メイリオ" panose="020B0604030504040204" pitchFamily="50" charset="-128"/>
                        <a:ea typeface="メイリオ" panose="020B0604030504040204" pitchFamily="50" charset="-128"/>
                      </a:endParaRPr>
                    </a:p>
                  </a:txBody>
                  <a:tcPr marL="36000" marR="36000" marT="36000" marB="36000" anchor="ct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36000" marR="36000" marT="36000" marB="36000" anchor="ctr"/>
                </a:tc>
                <a:tc>
                  <a:txBody>
                    <a:bodyPr/>
                    <a:lstStyle/>
                    <a:p>
                      <a:pPr algn="ctr"/>
                      <a:endParaRPr kumimoji="1" lang="ja-JP" altLang="en-US" sz="1400" b="0" dirty="0">
                        <a:latin typeface="メイリオ" panose="020B0604030504040204" pitchFamily="50" charset="-128"/>
                        <a:ea typeface="メイリオ" panose="020B0604030504040204" pitchFamily="50" charset="-128"/>
                      </a:endParaRPr>
                    </a:p>
                  </a:txBody>
                  <a:tcPr marL="36000" marR="36000" marT="36000" marB="36000" anchor="ctr"/>
                </a:tc>
                <a:extLst>
                  <a:ext uri="{0D108BD9-81ED-4DB2-BD59-A6C34878D82A}">
                    <a16:rowId xmlns:a16="http://schemas.microsoft.com/office/drawing/2014/main" val="3787752977"/>
                  </a:ext>
                </a:extLst>
              </a:tr>
            </a:tbl>
          </a:graphicData>
        </a:graphic>
      </p:graphicFrame>
      <p:cxnSp>
        <p:nvCxnSpPr>
          <p:cNvPr id="8" name="直線コネクタ 7">
            <a:extLst>
              <a:ext uri="{FF2B5EF4-FFF2-40B4-BE49-F238E27FC236}">
                <a16:creationId xmlns:a16="http://schemas.microsoft.com/office/drawing/2014/main" id="{5F4ECA51-C779-459C-91DD-1A87599858C4}"/>
              </a:ext>
            </a:extLst>
          </p:cNvPr>
          <p:cNvCxnSpPr/>
          <p:nvPr/>
        </p:nvCxnSpPr>
        <p:spPr>
          <a:xfrm>
            <a:off x="0" y="349702"/>
            <a:ext cx="9906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9205F1FB-4BCA-4EFD-93C4-9B03D693A1A7}"/>
              </a:ext>
            </a:extLst>
          </p:cNvPr>
          <p:cNvSpPr txBox="1"/>
          <p:nvPr/>
        </p:nvSpPr>
        <p:spPr>
          <a:xfrm>
            <a:off x="8808988" y="30851"/>
            <a:ext cx="1054681" cy="288000"/>
          </a:xfrm>
          <a:prstGeom prst="rect">
            <a:avLst/>
          </a:prstGeom>
          <a:noFill/>
          <a:ln w="19050">
            <a:solidFill>
              <a:schemeClr val="tx1"/>
            </a:solidFill>
          </a:ln>
        </p:spPr>
        <p:txBody>
          <a:bodyPr wrap="square" lIns="36000" tIns="108000" rIns="36000" bIns="36000" rtlCol="0" anchor="ctr" anchorCtr="0">
            <a:noAutofit/>
          </a:bodyPr>
          <a:lstStyle/>
          <a:p>
            <a:pPr algn="ctr"/>
            <a:r>
              <a:rPr kumimoji="1" lang="ja-JP" altLang="en-US" sz="1600" b="1" dirty="0">
                <a:latin typeface="メイリオ" panose="020B0604030504040204" pitchFamily="50" charset="-128"/>
                <a:ea typeface="メイリオ" panose="020B0604030504040204" pitchFamily="50" charset="-128"/>
              </a:rPr>
              <a:t>基礎資料</a:t>
            </a:r>
          </a:p>
        </p:txBody>
      </p:sp>
      <p:sp>
        <p:nvSpPr>
          <p:cNvPr id="9" name="テキスト ボックス 8">
            <a:extLst>
              <a:ext uri="{FF2B5EF4-FFF2-40B4-BE49-F238E27FC236}">
                <a16:creationId xmlns:a16="http://schemas.microsoft.com/office/drawing/2014/main" id="{8B3506BE-A294-4DAD-8C8A-4388270A0260}"/>
              </a:ext>
            </a:extLst>
          </p:cNvPr>
          <p:cNvSpPr txBox="1"/>
          <p:nvPr/>
        </p:nvSpPr>
        <p:spPr>
          <a:xfrm>
            <a:off x="86782" y="5772615"/>
            <a:ext cx="6728885" cy="349702"/>
          </a:xfrm>
          <a:prstGeom prst="rect">
            <a:avLst/>
          </a:prstGeom>
          <a:noFill/>
        </p:spPr>
        <p:txBody>
          <a:bodyPr wrap="square" lIns="36000" tIns="36000" rIns="36000" bIns="36000" rtlCol="0" anchor="ctr" anchorCtr="0">
            <a:noAutofit/>
          </a:bodyPr>
          <a:lstStyle/>
          <a:p>
            <a:r>
              <a:rPr kumimoji="1" lang="ja-JP" altLang="en-US" sz="1600" b="1" dirty="0">
                <a:latin typeface="メイリオ" panose="020B0604030504040204" pitchFamily="50" charset="-128"/>
                <a:ea typeface="メイリオ" panose="020B0604030504040204" pitchFamily="50" charset="-128"/>
              </a:rPr>
              <a:t>北九州市が有限責任組合員として出資する出資約束金額の希望額</a:t>
            </a:r>
          </a:p>
        </p:txBody>
      </p:sp>
      <p:graphicFrame>
        <p:nvGraphicFramePr>
          <p:cNvPr id="10" name="表 6">
            <a:extLst>
              <a:ext uri="{FF2B5EF4-FFF2-40B4-BE49-F238E27FC236}">
                <a16:creationId xmlns:a16="http://schemas.microsoft.com/office/drawing/2014/main" id="{C0F11965-54A8-45AB-BE97-B004E397672C}"/>
              </a:ext>
            </a:extLst>
          </p:cNvPr>
          <p:cNvGraphicFramePr>
            <a:graphicFrameLocks noGrp="1"/>
          </p:cNvGraphicFramePr>
          <p:nvPr>
            <p:extLst>
              <p:ext uri="{D42A27DB-BD31-4B8C-83A1-F6EECF244321}">
                <p14:modId xmlns:p14="http://schemas.microsoft.com/office/powerpoint/2010/main" val="464304034"/>
              </p:ext>
            </p:extLst>
          </p:nvPr>
        </p:nvGraphicFramePr>
        <p:xfrm>
          <a:off x="86781" y="6130622"/>
          <a:ext cx="9732435" cy="507248"/>
        </p:xfrm>
        <a:graphic>
          <a:graphicData uri="http://schemas.openxmlformats.org/drawingml/2006/table">
            <a:tbl>
              <a:tblPr firstRow="1" bandRow="1">
                <a:tableStyleId>{5940675A-B579-460E-94D1-54222C63F5DA}</a:tableStyleId>
              </a:tblPr>
              <a:tblGrid>
                <a:gridCol w="3909486">
                  <a:extLst>
                    <a:ext uri="{9D8B030D-6E8A-4147-A177-3AD203B41FA5}">
                      <a16:colId xmlns:a16="http://schemas.microsoft.com/office/drawing/2014/main" val="4110436078"/>
                    </a:ext>
                  </a:extLst>
                </a:gridCol>
                <a:gridCol w="5822949">
                  <a:extLst>
                    <a:ext uri="{9D8B030D-6E8A-4147-A177-3AD203B41FA5}">
                      <a16:colId xmlns:a16="http://schemas.microsoft.com/office/drawing/2014/main" val="1332300219"/>
                    </a:ext>
                  </a:extLst>
                </a:gridCol>
              </a:tblGrid>
              <a:tr h="507248">
                <a:tc>
                  <a:txBody>
                    <a:bodyPr/>
                    <a:lstStyle/>
                    <a:p>
                      <a:pPr algn="ctr"/>
                      <a:r>
                        <a:rPr kumimoji="1" lang="ja-JP" altLang="en-US" sz="1600" b="1" dirty="0">
                          <a:latin typeface="メイリオ" panose="020B0604030504040204" pitchFamily="50" charset="-128"/>
                          <a:ea typeface="メイリオ" panose="020B0604030504040204" pitchFamily="50" charset="-128"/>
                        </a:rPr>
                        <a:t>令和７年度（１億円以内）</a:t>
                      </a:r>
                    </a:p>
                  </a:txBody>
                  <a:tcPr marL="36000" marR="36000" marT="36000" marB="36000" anchor="ctr">
                    <a:solidFill>
                      <a:srgbClr val="CCFFFF"/>
                    </a:solidFill>
                  </a:tcPr>
                </a:tc>
                <a:tc>
                  <a:txBody>
                    <a:bodyPr/>
                    <a:lstStyle/>
                    <a:p>
                      <a:pPr algn="ctr"/>
                      <a:r>
                        <a:rPr kumimoji="1" lang="ja-JP" altLang="en-US" sz="1600" b="1" dirty="0">
                          <a:latin typeface="メイリオ" panose="020B0604030504040204" pitchFamily="50" charset="-128"/>
                          <a:ea typeface="メイリオ" panose="020B0604030504040204" pitchFamily="50" charset="-128"/>
                        </a:rPr>
                        <a:t>円</a:t>
                      </a:r>
                    </a:p>
                  </a:txBody>
                  <a:tcPr marL="36000" marR="36000" marT="36000" marB="36000" anchor="ctr"/>
                </a:tc>
                <a:extLst>
                  <a:ext uri="{0D108BD9-81ED-4DB2-BD59-A6C34878D82A}">
                    <a16:rowId xmlns:a16="http://schemas.microsoft.com/office/drawing/2014/main" val="240111836"/>
                  </a:ext>
                </a:extLst>
              </a:tr>
            </a:tbl>
          </a:graphicData>
        </a:graphic>
      </p:graphicFrame>
    </p:spTree>
    <p:extLst>
      <p:ext uri="{BB962C8B-B14F-4D97-AF65-F5344CB8AC3E}">
        <p14:creationId xmlns:p14="http://schemas.microsoft.com/office/powerpoint/2010/main" val="1334350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0EF51C65-8A53-4F80-A4E9-4FCFBD3A0EC7}"/>
              </a:ext>
            </a:extLst>
          </p:cNvPr>
          <p:cNvSpPr>
            <a:spLocks noGrp="1"/>
          </p:cNvSpPr>
          <p:nvPr>
            <p:ph type="sldNum" sz="quarter" idx="12"/>
          </p:nvPr>
        </p:nvSpPr>
        <p:spPr>
          <a:xfrm>
            <a:off x="9008533" y="6561667"/>
            <a:ext cx="897466" cy="296333"/>
          </a:xfrm>
        </p:spPr>
        <p:txBody>
          <a:bodyPr lIns="36000" tIns="36000" rIns="36000" bIns="36000"/>
          <a:lstStyle/>
          <a:p>
            <a:fld id="{E66EE1F2-25AE-410E-BF56-9EB9B23DC718}" type="slidenum">
              <a:rPr kumimoji="1" lang="ja-JP" altLang="en-US" sz="1400" smtClean="0">
                <a:solidFill>
                  <a:schemeClr val="tx1"/>
                </a:solidFill>
                <a:latin typeface="メイリオ" panose="020B0604030504040204" pitchFamily="50" charset="-128"/>
                <a:ea typeface="メイリオ" panose="020B0604030504040204" pitchFamily="50" charset="-128"/>
              </a:rPr>
              <a:t>4</a:t>
            </a:fld>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B7EA7A96-9C50-42BB-9647-737AB37D3001}"/>
              </a:ext>
            </a:extLst>
          </p:cNvPr>
          <p:cNvSpPr txBox="1"/>
          <p:nvPr/>
        </p:nvSpPr>
        <p:spPr>
          <a:xfrm>
            <a:off x="0" y="0"/>
            <a:ext cx="9906000" cy="349702"/>
          </a:xfrm>
          <a:prstGeom prst="rect">
            <a:avLst/>
          </a:prstGeom>
          <a:noFill/>
        </p:spPr>
        <p:txBody>
          <a:bodyPr wrap="square" lIns="36000" tIns="36000" rIns="36000" bIns="36000" rtlCol="0" anchor="ctr" anchorCtr="0">
            <a:noAutofit/>
          </a:bodyPr>
          <a:lstStyle/>
          <a:p>
            <a:r>
              <a:rPr kumimoji="1" lang="ja-JP" altLang="en-US" sz="1600" b="1" dirty="0">
                <a:latin typeface="メイリオ" panose="020B0604030504040204" pitchFamily="50" charset="-128"/>
                <a:ea typeface="メイリオ" panose="020B0604030504040204" pitchFamily="50" charset="-128"/>
              </a:rPr>
              <a:t>１．提案者（無限責任組合員）の概要</a:t>
            </a:r>
          </a:p>
        </p:txBody>
      </p:sp>
      <p:cxnSp>
        <p:nvCxnSpPr>
          <p:cNvPr id="8" name="直線コネクタ 7">
            <a:extLst>
              <a:ext uri="{FF2B5EF4-FFF2-40B4-BE49-F238E27FC236}">
                <a16:creationId xmlns:a16="http://schemas.microsoft.com/office/drawing/2014/main" id="{5F4ECA51-C779-459C-91DD-1A87599858C4}"/>
              </a:ext>
            </a:extLst>
          </p:cNvPr>
          <p:cNvCxnSpPr/>
          <p:nvPr/>
        </p:nvCxnSpPr>
        <p:spPr>
          <a:xfrm>
            <a:off x="0" y="349702"/>
            <a:ext cx="9906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DD3A4F16-968A-4CCF-A428-2858DA7525B3}"/>
              </a:ext>
            </a:extLst>
          </p:cNvPr>
          <p:cNvSpPr txBox="1"/>
          <p:nvPr/>
        </p:nvSpPr>
        <p:spPr>
          <a:xfrm>
            <a:off x="8808988" y="30851"/>
            <a:ext cx="1054681" cy="288000"/>
          </a:xfrm>
          <a:prstGeom prst="rect">
            <a:avLst/>
          </a:prstGeom>
          <a:noFill/>
          <a:ln w="19050">
            <a:solidFill>
              <a:schemeClr val="tx1"/>
            </a:solidFill>
          </a:ln>
        </p:spPr>
        <p:txBody>
          <a:bodyPr wrap="square" lIns="36000" tIns="108000" rIns="36000" bIns="36000" rtlCol="0" anchor="ctr" anchorCtr="0">
            <a:noAutofit/>
          </a:bodyPr>
          <a:lstStyle/>
          <a:p>
            <a:pPr algn="ctr"/>
            <a:r>
              <a:rPr kumimoji="1" lang="ja-JP" altLang="en-US" sz="1600" b="1" dirty="0">
                <a:latin typeface="メイリオ" panose="020B0604030504040204" pitchFamily="50" charset="-128"/>
                <a:ea typeface="メイリオ" panose="020B0604030504040204" pitchFamily="50" charset="-128"/>
              </a:rPr>
              <a:t>審査内容</a:t>
            </a:r>
          </a:p>
        </p:txBody>
      </p:sp>
      <p:sp>
        <p:nvSpPr>
          <p:cNvPr id="9" name="テキスト ボックス 8">
            <a:extLst>
              <a:ext uri="{FF2B5EF4-FFF2-40B4-BE49-F238E27FC236}">
                <a16:creationId xmlns:a16="http://schemas.microsoft.com/office/drawing/2014/main" id="{14732400-D1BD-4F95-B726-96F6D355EFD5}"/>
              </a:ext>
            </a:extLst>
          </p:cNvPr>
          <p:cNvSpPr txBox="1"/>
          <p:nvPr/>
        </p:nvSpPr>
        <p:spPr>
          <a:xfrm>
            <a:off x="359833" y="965199"/>
            <a:ext cx="9186334" cy="1947329"/>
          </a:xfrm>
          <a:prstGeom prst="rect">
            <a:avLst/>
          </a:prstGeom>
          <a:noFill/>
          <a:ln w="19050">
            <a:solidFill>
              <a:srgbClr val="FF0000"/>
            </a:solidFill>
          </a:ln>
        </p:spPr>
        <p:txBody>
          <a:bodyPr wrap="square" lIns="36000" tIns="36000" rIns="36000" bIns="36000" rtlCol="0" anchor="ctr" anchorCtr="0">
            <a:noAutofit/>
          </a:bodyPr>
          <a:lstStyle/>
          <a:p>
            <a:r>
              <a:rPr kumimoji="1" lang="ja-JP" altLang="en-US" sz="1600" b="1" dirty="0">
                <a:solidFill>
                  <a:srgbClr val="FF0000"/>
                </a:solidFill>
                <a:latin typeface="メイリオ" panose="020B0604030504040204" pitchFamily="50" charset="-128"/>
                <a:ea typeface="メイリオ" panose="020B0604030504040204" pitchFamily="50" charset="-128"/>
              </a:rPr>
              <a:t>（１）提案者概要（経営理念、沿革、特徴、株主構成等）</a:t>
            </a:r>
          </a:p>
          <a:p>
            <a:r>
              <a:rPr kumimoji="1" lang="ja-JP" altLang="en-US" sz="1600" b="1" dirty="0">
                <a:solidFill>
                  <a:srgbClr val="FF0000"/>
                </a:solidFill>
                <a:latin typeface="メイリオ" panose="020B0604030504040204" pitchFamily="50" charset="-128"/>
                <a:ea typeface="メイリオ" panose="020B0604030504040204" pitchFamily="50" charset="-128"/>
              </a:rPr>
              <a:t>（２）直近３期の決算状況と今期の見込み</a:t>
            </a:r>
          </a:p>
          <a:p>
            <a:r>
              <a:rPr kumimoji="1" lang="ja-JP" altLang="en-US" sz="1600" b="1" dirty="0">
                <a:solidFill>
                  <a:srgbClr val="FF0000"/>
                </a:solidFill>
                <a:latin typeface="メイリオ" panose="020B0604030504040204" pitchFamily="50" charset="-128"/>
                <a:ea typeface="メイリオ" panose="020B0604030504040204" pitchFamily="50" charset="-128"/>
              </a:rPr>
              <a:t>　　　</a:t>
            </a:r>
            <a:r>
              <a:rPr kumimoji="1" lang="en-US" altLang="ja-JP" sz="1600" b="1" dirty="0">
                <a:solidFill>
                  <a:srgbClr val="FF0000"/>
                </a:solidFill>
                <a:latin typeface="メイリオ" panose="020B0604030504040204" pitchFamily="50" charset="-128"/>
                <a:ea typeface="メイリオ" panose="020B0604030504040204" pitchFamily="50" charset="-128"/>
              </a:rPr>
              <a:t>※</a:t>
            </a:r>
            <a:r>
              <a:rPr kumimoji="1" lang="ja-JP" altLang="en-US" sz="1600" b="1" dirty="0">
                <a:solidFill>
                  <a:srgbClr val="FF0000"/>
                </a:solidFill>
                <a:latin typeface="メイリオ" panose="020B0604030504040204" pitchFamily="50" charset="-128"/>
                <a:ea typeface="メイリオ" panose="020B0604030504040204" pitchFamily="50" charset="-128"/>
              </a:rPr>
              <a:t>設立後３期を経過していない場合は、全期間の決算状況</a:t>
            </a:r>
          </a:p>
          <a:p>
            <a:r>
              <a:rPr kumimoji="1" lang="ja-JP" altLang="en-US" sz="1600" b="1" dirty="0">
                <a:solidFill>
                  <a:srgbClr val="FF0000"/>
                </a:solidFill>
                <a:latin typeface="メイリオ" panose="020B0604030504040204" pitchFamily="50" charset="-128"/>
                <a:ea typeface="メイリオ" panose="020B0604030504040204" pitchFamily="50" charset="-128"/>
              </a:rPr>
              <a:t>（３）組織体制（役職員の推移等を含む）</a:t>
            </a:r>
          </a:p>
          <a:p>
            <a:r>
              <a:rPr kumimoji="1" lang="ja-JP" altLang="en-US" sz="1600" b="1" dirty="0">
                <a:solidFill>
                  <a:srgbClr val="FF0000"/>
                </a:solidFill>
                <a:latin typeface="メイリオ" panose="020B0604030504040204" pitchFamily="50" charset="-128"/>
                <a:ea typeface="メイリオ" panose="020B0604030504040204" pitchFamily="50" charset="-128"/>
              </a:rPr>
              <a:t>（４）経営者及び役員の経歴</a:t>
            </a:r>
          </a:p>
          <a:p>
            <a:r>
              <a:rPr kumimoji="1" lang="ja-JP" altLang="en-US" sz="1600" b="1" dirty="0">
                <a:solidFill>
                  <a:srgbClr val="FF0000"/>
                </a:solidFill>
                <a:latin typeface="メイリオ" panose="020B0604030504040204" pitchFamily="50" charset="-128"/>
                <a:ea typeface="メイリオ" panose="020B0604030504040204" pitchFamily="50" charset="-128"/>
              </a:rPr>
              <a:t>　　　</a:t>
            </a:r>
            <a:r>
              <a:rPr kumimoji="1" lang="en-US" altLang="ja-JP" sz="1600" b="1" dirty="0">
                <a:solidFill>
                  <a:srgbClr val="FF0000"/>
                </a:solidFill>
                <a:latin typeface="メイリオ" panose="020B0604030504040204" pitchFamily="50" charset="-128"/>
                <a:ea typeface="メイリオ" panose="020B0604030504040204" pitchFamily="50" charset="-128"/>
              </a:rPr>
              <a:t>※</a:t>
            </a:r>
            <a:r>
              <a:rPr kumimoji="1" lang="ja-JP" altLang="en-US" sz="1600" b="1" dirty="0">
                <a:solidFill>
                  <a:srgbClr val="FF0000"/>
                </a:solidFill>
                <a:latin typeface="メイリオ" panose="020B0604030504040204" pitchFamily="50" charset="-128"/>
                <a:ea typeface="メイリオ" panose="020B0604030504040204" pitchFamily="50" charset="-128"/>
              </a:rPr>
              <a:t>本ファンドへの関与の度合いについても記載</a:t>
            </a:r>
          </a:p>
        </p:txBody>
      </p:sp>
    </p:spTree>
    <p:extLst>
      <p:ext uri="{BB962C8B-B14F-4D97-AF65-F5344CB8AC3E}">
        <p14:creationId xmlns:p14="http://schemas.microsoft.com/office/powerpoint/2010/main" val="3393979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0EF51C65-8A53-4F80-A4E9-4FCFBD3A0EC7}"/>
              </a:ext>
            </a:extLst>
          </p:cNvPr>
          <p:cNvSpPr>
            <a:spLocks noGrp="1"/>
          </p:cNvSpPr>
          <p:nvPr>
            <p:ph type="sldNum" sz="quarter" idx="12"/>
          </p:nvPr>
        </p:nvSpPr>
        <p:spPr>
          <a:xfrm>
            <a:off x="9008533" y="6561667"/>
            <a:ext cx="897466" cy="296333"/>
          </a:xfrm>
        </p:spPr>
        <p:txBody>
          <a:bodyPr lIns="36000" tIns="36000" rIns="36000" bIns="36000"/>
          <a:lstStyle/>
          <a:p>
            <a:fld id="{E66EE1F2-25AE-410E-BF56-9EB9B23DC718}" type="slidenum">
              <a:rPr kumimoji="1" lang="ja-JP" altLang="en-US" sz="1400" smtClean="0">
                <a:solidFill>
                  <a:schemeClr val="tx1"/>
                </a:solidFill>
                <a:latin typeface="メイリオ" panose="020B0604030504040204" pitchFamily="50" charset="-128"/>
                <a:ea typeface="メイリオ" panose="020B0604030504040204" pitchFamily="50" charset="-128"/>
              </a:rPr>
              <a:t>5</a:t>
            </a:fld>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B7EA7A96-9C50-42BB-9647-737AB37D3001}"/>
              </a:ext>
            </a:extLst>
          </p:cNvPr>
          <p:cNvSpPr txBox="1"/>
          <p:nvPr/>
        </p:nvSpPr>
        <p:spPr>
          <a:xfrm>
            <a:off x="0" y="0"/>
            <a:ext cx="9906000" cy="349702"/>
          </a:xfrm>
          <a:prstGeom prst="rect">
            <a:avLst/>
          </a:prstGeom>
          <a:noFill/>
        </p:spPr>
        <p:txBody>
          <a:bodyPr wrap="square" lIns="36000" tIns="36000" rIns="36000" bIns="36000" rtlCol="0" anchor="ctr" anchorCtr="0">
            <a:noAutofit/>
          </a:bodyPr>
          <a:lstStyle/>
          <a:p>
            <a:r>
              <a:rPr kumimoji="1" lang="ja-JP" altLang="en-US" sz="1600" b="1" dirty="0">
                <a:latin typeface="メイリオ" panose="020B0604030504040204" pitchFamily="50" charset="-128"/>
                <a:ea typeface="メイリオ" panose="020B0604030504040204" pitchFamily="50" charset="-128"/>
              </a:rPr>
              <a:t>２．過去に組成・運用したファンドの実績</a:t>
            </a:r>
          </a:p>
        </p:txBody>
      </p:sp>
      <p:cxnSp>
        <p:nvCxnSpPr>
          <p:cNvPr id="8" name="直線コネクタ 7">
            <a:extLst>
              <a:ext uri="{FF2B5EF4-FFF2-40B4-BE49-F238E27FC236}">
                <a16:creationId xmlns:a16="http://schemas.microsoft.com/office/drawing/2014/main" id="{5F4ECA51-C779-459C-91DD-1A87599858C4}"/>
              </a:ext>
            </a:extLst>
          </p:cNvPr>
          <p:cNvCxnSpPr/>
          <p:nvPr/>
        </p:nvCxnSpPr>
        <p:spPr>
          <a:xfrm>
            <a:off x="0" y="349702"/>
            <a:ext cx="9906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14732400-D1BD-4F95-B726-96F6D355EFD5}"/>
              </a:ext>
            </a:extLst>
          </p:cNvPr>
          <p:cNvSpPr txBox="1"/>
          <p:nvPr/>
        </p:nvSpPr>
        <p:spPr>
          <a:xfrm>
            <a:off x="359833" y="948267"/>
            <a:ext cx="9186334" cy="2921000"/>
          </a:xfrm>
          <a:prstGeom prst="rect">
            <a:avLst/>
          </a:prstGeom>
          <a:noFill/>
          <a:ln w="19050">
            <a:solidFill>
              <a:srgbClr val="FF0000"/>
            </a:solidFill>
          </a:ln>
        </p:spPr>
        <p:txBody>
          <a:bodyPr wrap="square" lIns="36000" tIns="36000" rIns="36000" bIns="36000" rtlCol="0" anchor="ctr" anchorCtr="0">
            <a:noAutofit/>
          </a:bodyPr>
          <a:lstStyle/>
          <a:p>
            <a:r>
              <a:rPr kumimoji="1" lang="ja-JP" altLang="en-US" sz="1600" b="1" dirty="0">
                <a:solidFill>
                  <a:srgbClr val="FF0000"/>
                </a:solidFill>
                <a:latin typeface="メイリオ" panose="020B0604030504040204" pitchFamily="50" charset="-128"/>
                <a:ea typeface="メイリオ" panose="020B0604030504040204" pitchFamily="50" charset="-128"/>
              </a:rPr>
              <a:t>（１）過去に組成・運用したスタートアップ向けファンドの運用実績</a:t>
            </a:r>
          </a:p>
          <a:p>
            <a:r>
              <a:rPr kumimoji="1" lang="ja-JP" altLang="en-US" sz="1600" b="1" dirty="0">
                <a:solidFill>
                  <a:srgbClr val="FF0000"/>
                </a:solidFill>
                <a:latin typeface="メイリオ" panose="020B0604030504040204" pitchFamily="50" charset="-128"/>
                <a:ea typeface="メイリオ" panose="020B0604030504040204" pitchFamily="50" charset="-128"/>
              </a:rPr>
              <a:t>　　　（ファンド規模、投資期間・回収期間中・清算済み等の状況、ＩＲＲ ・投資倍率、投資先数、</a:t>
            </a:r>
            <a:endParaRPr kumimoji="1" lang="en-US" altLang="ja-JP" sz="1600" b="1" dirty="0">
              <a:solidFill>
                <a:srgbClr val="FF0000"/>
              </a:solidFill>
              <a:latin typeface="メイリオ" panose="020B0604030504040204" pitchFamily="50" charset="-128"/>
              <a:ea typeface="メイリオ" panose="020B0604030504040204" pitchFamily="50" charset="-128"/>
            </a:endParaRPr>
          </a:p>
          <a:p>
            <a:r>
              <a:rPr kumimoji="1" lang="ja-JP" altLang="en-US" sz="1600" b="1" dirty="0">
                <a:solidFill>
                  <a:srgbClr val="FF0000"/>
                </a:solidFill>
                <a:latin typeface="メイリオ" panose="020B0604030504040204" pitchFamily="50" charset="-128"/>
                <a:ea typeface="メイリオ" panose="020B0604030504040204" pitchFamily="50" charset="-128"/>
              </a:rPr>
              <a:t>　　　　投資累計額、分配金累計額、主な投資分野・地域、投資ステージ等）</a:t>
            </a:r>
          </a:p>
          <a:p>
            <a:r>
              <a:rPr kumimoji="1" lang="ja-JP" altLang="en-US" sz="1600" b="1" dirty="0">
                <a:solidFill>
                  <a:srgbClr val="FF0000"/>
                </a:solidFill>
                <a:latin typeface="メイリオ" panose="020B0604030504040204" pitchFamily="50" charset="-128"/>
                <a:ea typeface="メイリオ" panose="020B0604030504040204" pitchFamily="50" charset="-128"/>
              </a:rPr>
              <a:t>（２）過去の投資案件における主なハンズオン支援の内容</a:t>
            </a:r>
            <a:endParaRPr kumimoji="1" lang="en-US" altLang="ja-JP" sz="1600" b="1" dirty="0">
              <a:solidFill>
                <a:srgbClr val="FF0000"/>
              </a:solidFill>
              <a:latin typeface="メイリオ" panose="020B0604030504040204" pitchFamily="50" charset="-128"/>
              <a:ea typeface="メイリオ" panose="020B0604030504040204" pitchFamily="50" charset="-128"/>
            </a:endParaRPr>
          </a:p>
          <a:p>
            <a:r>
              <a:rPr kumimoji="1" lang="ja-JP" altLang="en-US" sz="1600" b="1" dirty="0">
                <a:solidFill>
                  <a:srgbClr val="FF0000"/>
                </a:solidFill>
                <a:latin typeface="メイリオ" panose="020B0604030504040204" pitchFamily="50" charset="-128"/>
                <a:ea typeface="メイリオ" panose="020B0604030504040204" pitchFamily="50" charset="-128"/>
              </a:rPr>
              <a:t>　　　（提案者が行った支援内容を具体的に示すこと）</a:t>
            </a:r>
            <a:endParaRPr kumimoji="1" lang="en-US" altLang="ja-JP" sz="1600" b="1" dirty="0">
              <a:solidFill>
                <a:srgbClr val="FF0000"/>
              </a:solidFill>
              <a:latin typeface="メイリオ" panose="020B0604030504040204" pitchFamily="50" charset="-128"/>
              <a:ea typeface="メイリオ" panose="020B0604030504040204" pitchFamily="50" charset="-128"/>
            </a:endParaRPr>
          </a:p>
          <a:p>
            <a:r>
              <a:rPr kumimoji="1" lang="ja-JP" altLang="en-US" sz="1600" b="1" dirty="0">
                <a:solidFill>
                  <a:srgbClr val="FF0000"/>
                </a:solidFill>
                <a:latin typeface="メイリオ" panose="020B0604030504040204" pitchFamily="50" charset="-128"/>
                <a:ea typeface="メイリオ" panose="020B0604030504040204" pitchFamily="50" charset="-128"/>
              </a:rPr>
              <a:t>　　　及び主な投資先のパフォーマンス</a:t>
            </a:r>
          </a:p>
          <a:p>
            <a:r>
              <a:rPr kumimoji="1" lang="ja-JP" altLang="en-US" sz="1600" b="1" dirty="0">
                <a:solidFill>
                  <a:srgbClr val="FF0000"/>
                </a:solidFill>
                <a:latin typeface="メイリオ" panose="020B0604030504040204" pitchFamily="50" charset="-128"/>
                <a:ea typeface="メイリオ" panose="020B0604030504040204" pitchFamily="50" charset="-128"/>
              </a:rPr>
              <a:t>（３）スタートアップに係る業務のノウハウ、専門知識及びその他アピールできる能力</a:t>
            </a:r>
          </a:p>
          <a:p>
            <a:r>
              <a:rPr kumimoji="1" lang="ja-JP" altLang="en-US" sz="1600" b="1" dirty="0">
                <a:solidFill>
                  <a:srgbClr val="FF0000"/>
                </a:solidFill>
                <a:latin typeface="メイリオ" panose="020B0604030504040204" pitchFamily="50" charset="-128"/>
                <a:ea typeface="メイリオ" panose="020B0604030504040204" pitchFamily="50" charset="-128"/>
              </a:rPr>
              <a:t>　</a:t>
            </a:r>
            <a:r>
              <a:rPr kumimoji="1" lang="en-US" altLang="ja-JP" sz="1600" b="1" dirty="0">
                <a:solidFill>
                  <a:srgbClr val="FF0000"/>
                </a:solidFill>
                <a:latin typeface="メイリオ" panose="020B0604030504040204" pitchFamily="50" charset="-128"/>
                <a:ea typeface="メイリオ" panose="020B0604030504040204" pitchFamily="50" charset="-128"/>
              </a:rPr>
              <a:t>※ </a:t>
            </a:r>
            <a:r>
              <a:rPr kumimoji="1" lang="ja-JP" altLang="en-US" sz="1600" b="1" dirty="0">
                <a:solidFill>
                  <a:srgbClr val="FF0000"/>
                </a:solidFill>
                <a:latin typeface="メイリオ" panose="020B0604030504040204" pitchFamily="50" charset="-128"/>
                <a:ea typeface="メイリオ" panose="020B0604030504040204" pitchFamily="50" charset="-128"/>
              </a:rPr>
              <a:t>提案者が、初めて無限責任組合員として本ファンドを組成・運用する場合は、</a:t>
            </a:r>
            <a:endParaRPr kumimoji="1" lang="en-US" altLang="ja-JP" sz="1600" b="1" dirty="0">
              <a:solidFill>
                <a:srgbClr val="FF0000"/>
              </a:solidFill>
              <a:latin typeface="メイリオ" panose="020B0604030504040204" pitchFamily="50" charset="-128"/>
              <a:ea typeface="メイリオ" panose="020B0604030504040204" pitchFamily="50" charset="-128"/>
            </a:endParaRPr>
          </a:p>
          <a:p>
            <a:r>
              <a:rPr kumimoji="1" lang="ja-JP" altLang="en-US" sz="1600" b="1" dirty="0">
                <a:solidFill>
                  <a:srgbClr val="FF0000"/>
                </a:solidFill>
                <a:latin typeface="メイリオ" panose="020B0604030504040204" pitchFamily="50" charset="-128"/>
                <a:ea typeface="メイリオ" panose="020B0604030504040204" pitchFamily="50" charset="-128"/>
              </a:rPr>
              <a:t>　　提案者の本ファンドに携わるハンズオンメンバーが、過去に他の無限責任組合員として</a:t>
            </a:r>
            <a:endParaRPr kumimoji="1" lang="en-US" altLang="ja-JP" sz="1600" b="1" dirty="0">
              <a:solidFill>
                <a:srgbClr val="FF0000"/>
              </a:solidFill>
              <a:latin typeface="メイリオ" panose="020B0604030504040204" pitchFamily="50" charset="-128"/>
              <a:ea typeface="メイリオ" panose="020B0604030504040204" pitchFamily="50" charset="-128"/>
            </a:endParaRPr>
          </a:p>
          <a:p>
            <a:r>
              <a:rPr kumimoji="1" lang="ja-JP" altLang="en-US" sz="1600" b="1" dirty="0">
                <a:solidFill>
                  <a:srgbClr val="FF0000"/>
                </a:solidFill>
                <a:latin typeface="メイリオ" panose="020B0604030504040204" pitchFamily="50" charset="-128"/>
                <a:ea typeface="メイリオ" panose="020B0604030504040204" pitchFamily="50" charset="-128"/>
              </a:rPr>
              <a:t>　　携わった実績を記載すること</a:t>
            </a:r>
          </a:p>
        </p:txBody>
      </p:sp>
      <p:sp>
        <p:nvSpPr>
          <p:cNvPr id="10" name="テキスト ボックス 9">
            <a:extLst>
              <a:ext uri="{FF2B5EF4-FFF2-40B4-BE49-F238E27FC236}">
                <a16:creationId xmlns:a16="http://schemas.microsoft.com/office/drawing/2014/main" id="{1A240B2F-614D-44EC-A14E-6E8B3F654D36}"/>
              </a:ext>
            </a:extLst>
          </p:cNvPr>
          <p:cNvSpPr txBox="1"/>
          <p:nvPr/>
        </p:nvSpPr>
        <p:spPr>
          <a:xfrm>
            <a:off x="8808988" y="30851"/>
            <a:ext cx="1054681" cy="288000"/>
          </a:xfrm>
          <a:prstGeom prst="rect">
            <a:avLst/>
          </a:prstGeom>
          <a:noFill/>
          <a:ln w="19050">
            <a:solidFill>
              <a:schemeClr val="tx1"/>
            </a:solidFill>
          </a:ln>
        </p:spPr>
        <p:txBody>
          <a:bodyPr wrap="square" lIns="36000" tIns="108000" rIns="36000" bIns="36000" rtlCol="0" anchor="ctr" anchorCtr="0">
            <a:noAutofit/>
          </a:bodyPr>
          <a:lstStyle/>
          <a:p>
            <a:pPr algn="ctr"/>
            <a:r>
              <a:rPr kumimoji="1" lang="ja-JP" altLang="en-US" sz="1600" b="1" dirty="0">
                <a:latin typeface="メイリオ" panose="020B0604030504040204" pitchFamily="50" charset="-128"/>
                <a:ea typeface="メイリオ" panose="020B0604030504040204" pitchFamily="50" charset="-128"/>
              </a:rPr>
              <a:t>審査内容</a:t>
            </a:r>
          </a:p>
        </p:txBody>
      </p:sp>
    </p:spTree>
    <p:extLst>
      <p:ext uri="{BB962C8B-B14F-4D97-AF65-F5344CB8AC3E}">
        <p14:creationId xmlns:p14="http://schemas.microsoft.com/office/powerpoint/2010/main" val="4154988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0EF51C65-8A53-4F80-A4E9-4FCFBD3A0EC7}"/>
              </a:ext>
            </a:extLst>
          </p:cNvPr>
          <p:cNvSpPr>
            <a:spLocks noGrp="1"/>
          </p:cNvSpPr>
          <p:nvPr>
            <p:ph type="sldNum" sz="quarter" idx="12"/>
          </p:nvPr>
        </p:nvSpPr>
        <p:spPr>
          <a:xfrm>
            <a:off x="9008533" y="6561667"/>
            <a:ext cx="897466" cy="296333"/>
          </a:xfrm>
        </p:spPr>
        <p:txBody>
          <a:bodyPr lIns="36000" tIns="36000" rIns="36000" bIns="36000"/>
          <a:lstStyle/>
          <a:p>
            <a:fld id="{E66EE1F2-25AE-410E-BF56-9EB9B23DC718}" type="slidenum">
              <a:rPr kumimoji="1" lang="ja-JP" altLang="en-US" sz="1400" smtClean="0">
                <a:solidFill>
                  <a:schemeClr val="tx1"/>
                </a:solidFill>
                <a:latin typeface="メイリオ" panose="020B0604030504040204" pitchFamily="50" charset="-128"/>
                <a:ea typeface="メイリオ" panose="020B0604030504040204" pitchFamily="50" charset="-128"/>
              </a:rPr>
              <a:t>6</a:t>
            </a:fld>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B7EA7A96-9C50-42BB-9647-737AB37D3001}"/>
              </a:ext>
            </a:extLst>
          </p:cNvPr>
          <p:cNvSpPr txBox="1"/>
          <p:nvPr/>
        </p:nvSpPr>
        <p:spPr>
          <a:xfrm>
            <a:off x="0" y="0"/>
            <a:ext cx="9906000" cy="349702"/>
          </a:xfrm>
          <a:prstGeom prst="rect">
            <a:avLst/>
          </a:prstGeom>
          <a:noFill/>
        </p:spPr>
        <p:txBody>
          <a:bodyPr wrap="square" lIns="36000" tIns="36000" rIns="36000" bIns="36000" rtlCol="0" anchor="ctr" anchorCtr="0">
            <a:noAutofit/>
          </a:bodyPr>
          <a:lstStyle/>
          <a:p>
            <a:r>
              <a:rPr kumimoji="1" lang="ja-JP" altLang="en-US" sz="1600" b="1" dirty="0">
                <a:latin typeface="メイリオ" panose="020B0604030504040204" pitchFamily="50" charset="-128"/>
                <a:ea typeface="メイリオ" panose="020B0604030504040204" pitchFamily="50" charset="-128"/>
              </a:rPr>
              <a:t>３．本ファンドの運用方針</a:t>
            </a:r>
          </a:p>
        </p:txBody>
      </p:sp>
      <p:cxnSp>
        <p:nvCxnSpPr>
          <p:cNvPr id="8" name="直線コネクタ 7">
            <a:extLst>
              <a:ext uri="{FF2B5EF4-FFF2-40B4-BE49-F238E27FC236}">
                <a16:creationId xmlns:a16="http://schemas.microsoft.com/office/drawing/2014/main" id="{5F4ECA51-C779-459C-91DD-1A87599858C4}"/>
              </a:ext>
            </a:extLst>
          </p:cNvPr>
          <p:cNvCxnSpPr/>
          <p:nvPr/>
        </p:nvCxnSpPr>
        <p:spPr>
          <a:xfrm>
            <a:off x="0" y="349702"/>
            <a:ext cx="9906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14732400-D1BD-4F95-B726-96F6D355EFD5}"/>
              </a:ext>
            </a:extLst>
          </p:cNvPr>
          <p:cNvSpPr txBox="1"/>
          <p:nvPr/>
        </p:nvSpPr>
        <p:spPr>
          <a:xfrm>
            <a:off x="359833" y="948266"/>
            <a:ext cx="9186334" cy="5613399"/>
          </a:xfrm>
          <a:prstGeom prst="rect">
            <a:avLst/>
          </a:prstGeom>
          <a:noFill/>
          <a:ln w="19050">
            <a:solidFill>
              <a:srgbClr val="FF0000"/>
            </a:solidFill>
          </a:ln>
        </p:spPr>
        <p:txBody>
          <a:bodyPr wrap="square" lIns="36000" tIns="36000" rIns="36000" bIns="36000" rtlCol="0" anchor="ctr" anchorCtr="0">
            <a:noAutofit/>
          </a:bodyPr>
          <a:lstStyle/>
          <a:p>
            <a:r>
              <a:rPr kumimoji="1" lang="ja-JP" altLang="en-US" sz="1600" b="1" dirty="0">
                <a:solidFill>
                  <a:srgbClr val="FF0000"/>
                </a:solidFill>
                <a:latin typeface="メイリオ" panose="020B0604030504040204" pitchFamily="50" charset="-128"/>
                <a:ea typeface="メイリオ" panose="020B0604030504040204" pitchFamily="50" charset="-128"/>
              </a:rPr>
              <a:t>（１）投資環境に対する現状分析</a:t>
            </a:r>
          </a:p>
          <a:p>
            <a:r>
              <a:rPr kumimoji="1" lang="ja-JP" altLang="en-US" sz="1600" b="1" dirty="0">
                <a:solidFill>
                  <a:srgbClr val="FF0000"/>
                </a:solidFill>
                <a:latin typeface="メイリオ" panose="020B0604030504040204" pitchFamily="50" charset="-128"/>
                <a:ea typeface="メイリオ" panose="020B0604030504040204" pitchFamily="50" charset="-128"/>
              </a:rPr>
              <a:t>　　① 投資環境としての本市及び我が国全体に対する認識</a:t>
            </a:r>
          </a:p>
          <a:p>
            <a:r>
              <a:rPr kumimoji="1" lang="ja-JP" altLang="en-US" sz="1600" b="1" dirty="0">
                <a:solidFill>
                  <a:srgbClr val="FF0000"/>
                </a:solidFill>
                <a:latin typeface="メイリオ" panose="020B0604030504040204" pitchFamily="50" charset="-128"/>
                <a:ea typeface="メイリオ" panose="020B0604030504040204" pitchFamily="50" charset="-128"/>
              </a:rPr>
              <a:t>　　② 組合存続期間</a:t>
            </a:r>
            <a:r>
              <a:rPr kumimoji="1" lang="en-US" altLang="ja-JP" sz="1600" b="1" dirty="0">
                <a:solidFill>
                  <a:srgbClr val="FF0000"/>
                </a:solidFill>
                <a:latin typeface="メイリオ" panose="020B0604030504040204" pitchFamily="50" charset="-128"/>
                <a:ea typeface="メイリオ" panose="020B0604030504040204" pitchFamily="50" charset="-128"/>
              </a:rPr>
              <a:t>(</a:t>
            </a:r>
            <a:r>
              <a:rPr kumimoji="1" lang="ja-JP" altLang="en-US" sz="1600" b="1" dirty="0">
                <a:solidFill>
                  <a:srgbClr val="FF0000"/>
                </a:solidFill>
                <a:latin typeface="メイリオ" panose="020B0604030504040204" pitchFamily="50" charset="-128"/>
                <a:ea typeface="メイリオ" panose="020B0604030504040204" pitchFamily="50" charset="-128"/>
              </a:rPr>
              <a:t>１０年以上</a:t>
            </a:r>
            <a:r>
              <a:rPr kumimoji="1" lang="en-US" altLang="ja-JP" sz="1600" b="1" dirty="0">
                <a:solidFill>
                  <a:srgbClr val="FF0000"/>
                </a:solidFill>
                <a:latin typeface="メイリオ" panose="020B0604030504040204" pitchFamily="50" charset="-128"/>
                <a:ea typeface="メイリオ" panose="020B0604030504040204" pitchFamily="50" charset="-128"/>
              </a:rPr>
              <a:t>)</a:t>
            </a:r>
            <a:r>
              <a:rPr kumimoji="1" lang="ja-JP" altLang="en-US" sz="1600" b="1" dirty="0">
                <a:solidFill>
                  <a:srgbClr val="FF0000"/>
                </a:solidFill>
                <a:latin typeface="メイリオ" panose="020B0604030504040204" pitchFamily="50" charset="-128"/>
                <a:ea typeface="メイリオ" panose="020B0604030504040204" pitchFamily="50" charset="-128"/>
              </a:rPr>
              <a:t>を見据えた投資戦略（投資ステージ、出資比率、想定投資先数、</a:t>
            </a:r>
            <a:endParaRPr kumimoji="1" lang="en-US" altLang="ja-JP" sz="1600" b="1" dirty="0">
              <a:solidFill>
                <a:srgbClr val="FF0000"/>
              </a:solidFill>
              <a:latin typeface="メイリオ" panose="020B0604030504040204" pitchFamily="50" charset="-128"/>
              <a:ea typeface="メイリオ" panose="020B0604030504040204" pitchFamily="50" charset="-128"/>
            </a:endParaRPr>
          </a:p>
          <a:p>
            <a:r>
              <a:rPr kumimoji="1" lang="ja-JP" altLang="en-US" sz="1600" b="1" dirty="0">
                <a:solidFill>
                  <a:srgbClr val="FF0000"/>
                </a:solidFill>
                <a:latin typeface="メイリオ" panose="020B0604030504040204" pitchFamily="50" charset="-128"/>
                <a:ea typeface="メイリオ" panose="020B0604030504040204" pitchFamily="50" charset="-128"/>
              </a:rPr>
              <a:t>　　　ハンズオン支援、Ｅｘｉｔ方針等）</a:t>
            </a:r>
          </a:p>
          <a:p>
            <a:r>
              <a:rPr kumimoji="1" lang="ja-JP" altLang="en-US" sz="1600" b="1" dirty="0">
                <a:solidFill>
                  <a:srgbClr val="FF0000"/>
                </a:solidFill>
                <a:latin typeface="メイリオ" panose="020B0604030504040204" pitchFamily="50" charset="-128"/>
                <a:ea typeface="メイリオ" panose="020B0604030504040204" pitchFamily="50" charset="-128"/>
              </a:rPr>
              <a:t>（２）現時点での投資先候補案件概要</a:t>
            </a:r>
          </a:p>
          <a:p>
            <a:r>
              <a:rPr kumimoji="1" lang="ja-JP" altLang="en-US" sz="1600" b="1" dirty="0">
                <a:solidFill>
                  <a:srgbClr val="FF0000"/>
                </a:solidFill>
                <a:latin typeface="メイリオ" panose="020B0604030504040204" pitchFamily="50" charset="-128"/>
                <a:ea typeface="メイリオ" panose="020B0604030504040204" pitchFamily="50" charset="-128"/>
              </a:rPr>
              <a:t>　　　（業種、事業内容、想定投資金額、成長見込み、想定ハンズオン支援等）</a:t>
            </a:r>
          </a:p>
          <a:p>
            <a:r>
              <a:rPr kumimoji="1" lang="ja-JP" altLang="en-US" sz="1600" b="1" dirty="0">
                <a:solidFill>
                  <a:srgbClr val="FF0000"/>
                </a:solidFill>
                <a:latin typeface="メイリオ" panose="020B0604030504040204" pitchFamily="50" charset="-128"/>
                <a:ea typeface="メイリオ" panose="020B0604030504040204" pitchFamily="50" charset="-128"/>
              </a:rPr>
              <a:t>　　　</a:t>
            </a:r>
            <a:r>
              <a:rPr kumimoji="1" lang="en-US" altLang="ja-JP" sz="1600" b="1" dirty="0">
                <a:solidFill>
                  <a:srgbClr val="FF0000"/>
                </a:solidFill>
                <a:latin typeface="メイリオ" panose="020B0604030504040204" pitchFamily="50" charset="-128"/>
                <a:ea typeface="メイリオ" panose="020B0604030504040204" pitchFamily="50" charset="-128"/>
              </a:rPr>
              <a:t>※ </a:t>
            </a:r>
            <a:r>
              <a:rPr kumimoji="1" lang="ja-JP" altLang="en-US" sz="1600" b="1" dirty="0">
                <a:solidFill>
                  <a:srgbClr val="FF0000"/>
                </a:solidFill>
                <a:latin typeface="メイリオ" panose="020B0604030504040204" pitchFamily="50" charset="-128"/>
                <a:ea typeface="メイリオ" panose="020B0604030504040204" pitchFamily="50" charset="-128"/>
              </a:rPr>
              <a:t>本市からの出資金を充てる市内スタートアップの投資先候補は、必ず記載</a:t>
            </a:r>
          </a:p>
          <a:p>
            <a:r>
              <a:rPr kumimoji="1" lang="ja-JP" altLang="en-US" sz="1600" b="1" dirty="0">
                <a:solidFill>
                  <a:srgbClr val="FF0000"/>
                </a:solidFill>
                <a:latin typeface="メイリオ" panose="020B0604030504040204" pitchFamily="50" charset="-128"/>
                <a:ea typeface="メイリオ" panose="020B0604030504040204" pitchFamily="50" charset="-128"/>
              </a:rPr>
              <a:t>（３）本ファンドの組成条件</a:t>
            </a:r>
          </a:p>
          <a:p>
            <a:r>
              <a:rPr kumimoji="1" lang="ja-JP" altLang="en-US" sz="1600" b="1" dirty="0">
                <a:solidFill>
                  <a:srgbClr val="FF0000"/>
                </a:solidFill>
                <a:latin typeface="メイリオ" panose="020B0604030504040204" pitchFamily="50" charset="-128"/>
                <a:ea typeface="メイリオ" panose="020B0604030504040204" pitchFamily="50" charset="-128"/>
              </a:rPr>
              <a:t>　　① 無限責任組合員の管理報酬、成功報酬及びその他の手数料の料率や計算方法の概要</a:t>
            </a:r>
            <a:endParaRPr kumimoji="1" lang="en-US" altLang="ja-JP" sz="1600" b="1" dirty="0">
              <a:solidFill>
                <a:srgbClr val="FF0000"/>
              </a:solidFill>
              <a:latin typeface="メイリオ" panose="020B0604030504040204" pitchFamily="50" charset="-128"/>
              <a:ea typeface="メイリオ" panose="020B0604030504040204" pitchFamily="50" charset="-128"/>
            </a:endParaRPr>
          </a:p>
          <a:p>
            <a:r>
              <a:rPr kumimoji="1" lang="ja-JP" altLang="en-US" sz="1600" b="1" dirty="0">
                <a:solidFill>
                  <a:srgbClr val="FF0000"/>
                </a:solidFill>
                <a:latin typeface="メイリオ" panose="020B0604030504040204" pitchFamily="50" charset="-128"/>
                <a:ea typeface="メイリオ" panose="020B0604030504040204" pitchFamily="50" charset="-128"/>
              </a:rPr>
              <a:t>　　　（ハードルレート の有無及び内容を含む）</a:t>
            </a:r>
          </a:p>
          <a:p>
            <a:r>
              <a:rPr kumimoji="1" lang="ja-JP" altLang="en-US" sz="1600" b="1" dirty="0">
                <a:solidFill>
                  <a:srgbClr val="FF0000"/>
                </a:solidFill>
                <a:latin typeface="メイリオ" panose="020B0604030504040204" pitchFamily="50" charset="-128"/>
                <a:ea typeface="メイリオ" panose="020B0604030504040204" pitchFamily="50" charset="-128"/>
              </a:rPr>
              <a:t>　　② 組合契約に含める本ファンドの主要条件</a:t>
            </a:r>
          </a:p>
          <a:p>
            <a:r>
              <a:rPr kumimoji="1" lang="ja-JP" altLang="en-US" sz="1600" b="1" dirty="0">
                <a:solidFill>
                  <a:srgbClr val="FF0000"/>
                </a:solidFill>
                <a:latin typeface="メイリオ" panose="020B0604030504040204" pitchFamily="50" charset="-128"/>
                <a:ea typeface="メイリオ" panose="020B0604030504040204" pitchFamily="50" charset="-128"/>
              </a:rPr>
              <a:t>（４）無限責任組合員の出資額</a:t>
            </a:r>
          </a:p>
          <a:p>
            <a:r>
              <a:rPr kumimoji="1" lang="ja-JP" altLang="en-US" sz="1600" b="1" dirty="0">
                <a:solidFill>
                  <a:srgbClr val="FF0000"/>
                </a:solidFill>
                <a:latin typeface="メイリオ" panose="020B0604030504040204" pitchFamily="50" charset="-128"/>
                <a:ea typeface="メイリオ" panose="020B0604030504040204" pitchFamily="50" charset="-128"/>
              </a:rPr>
              <a:t>　　　</a:t>
            </a:r>
            <a:r>
              <a:rPr kumimoji="1" lang="en-US" altLang="ja-JP" sz="1600" b="1" dirty="0">
                <a:solidFill>
                  <a:srgbClr val="FF0000"/>
                </a:solidFill>
                <a:latin typeface="メイリオ" panose="020B0604030504040204" pitchFamily="50" charset="-128"/>
                <a:ea typeface="メイリオ" panose="020B0604030504040204" pitchFamily="50" charset="-128"/>
              </a:rPr>
              <a:t>※ </a:t>
            </a:r>
            <a:r>
              <a:rPr kumimoji="1" lang="ja-JP" altLang="en-US" sz="1600" b="1" dirty="0">
                <a:solidFill>
                  <a:srgbClr val="FF0000"/>
                </a:solidFill>
                <a:latin typeface="メイリオ" panose="020B0604030504040204" pitchFamily="50" charset="-128"/>
                <a:ea typeface="メイリオ" panose="020B0604030504040204" pitchFamily="50" charset="-128"/>
              </a:rPr>
              <a:t>無限責任組合員の親会社等のグループ会社から出資がある場合は、その旨を記載</a:t>
            </a:r>
          </a:p>
          <a:p>
            <a:r>
              <a:rPr kumimoji="1" lang="ja-JP" altLang="en-US" sz="1600" b="1" dirty="0">
                <a:solidFill>
                  <a:srgbClr val="FF0000"/>
                </a:solidFill>
                <a:latin typeface="メイリオ" panose="020B0604030504040204" pitchFamily="50" charset="-128"/>
                <a:ea typeface="メイリオ" panose="020B0604030504040204" pitchFamily="50" charset="-128"/>
              </a:rPr>
              <a:t>（５）有限責任組合員の構成、出資額及び出資確度（予定を含む）</a:t>
            </a:r>
            <a:endParaRPr kumimoji="1" lang="en-US" altLang="ja-JP" sz="1600" b="1" dirty="0">
              <a:solidFill>
                <a:srgbClr val="FF0000"/>
              </a:solidFill>
              <a:latin typeface="メイリオ" panose="020B0604030504040204" pitchFamily="50" charset="-128"/>
              <a:ea typeface="メイリオ" panose="020B0604030504040204" pitchFamily="50" charset="-128"/>
            </a:endParaRPr>
          </a:p>
          <a:p>
            <a:r>
              <a:rPr kumimoji="1" lang="ja-JP" altLang="en-US" sz="1600" b="1" dirty="0">
                <a:solidFill>
                  <a:srgbClr val="FF0000"/>
                </a:solidFill>
                <a:latin typeface="メイリオ" panose="020B0604030504040204" pitchFamily="50" charset="-128"/>
                <a:ea typeface="メイリオ" panose="020B0604030504040204" pitchFamily="50" charset="-128"/>
              </a:rPr>
              <a:t>　　　</a:t>
            </a:r>
            <a:r>
              <a:rPr kumimoji="1" lang="en-US" altLang="ja-JP" sz="1600" b="1" dirty="0">
                <a:solidFill>
                  <a:srgbClr val="FF0000"/>
                </a:solidFill>
                <a:latin typeface="メイリオ" panose="020B0604030504040204" pitchFamily="50" charset="-128"/>
                <a:ea typeface="メイリオ" panose="020B0604030504040204" pitchFamily="50" charset="-128"/>
              </a:rPr>
              <a:t>※ </a:t>
            </a:r>
            <a:r>
              <a:rPr kumimoji="1" lang="ja-JP" altLang="en-US" sz="1600" b="1" dirty="0">
                <a:solidFill>
                  <a:srgbClr val="FF0000"/>
                </a:solidFill>
                <a:latin typeface="メイリオ" panose="020B0604030504040204" pitchFamily="50" charset="-128"/>
                <a:ea typeface="メイリオ" panose="020B0604030504040204" pitchFamily="50" charset="-128"/>
              </a:rPr>
              <a:t>応募時点で少なくとも５億円以上となることが見込まれる根拠も記載</a:t>
            </a:r>
          </a:p>
          <a:p>
            <a:r>
              <a:rPr kumimoji="1" lang="ja-JP" altLang="en-US" sz="1600" b="1" dirty="0">
                <a:solidFill>
                  <a:srgbClr val="FF0000"/>
                </a:solidFill>
                <a:latin typeface="メイリオ" panose="020B0604030504040204" pitchFamily="50" charset="-128"/>
                <a:ea typeface="メイリオ" panose="020B0604030504040204" pitchFamily="50" charset="-128"/>
              </a:rPr>
              <a:t>（６）利益相反への対処</a:t>
            </a:r>
          </a:p>
          <a:p>
            <a:r>
              <a:rPr kumimoji="1" lang="ja-JP" altLang="en-US" sz="1600" b="1" dirty="0">
                <a:solidFill>
                  <a:srgbClr val="FF0000"/>
                </a:solidFill>
                <a:latin typeface="メイリオ" panose="020B0604030504040204" pitchFamily="50" charset="-128"/>
                <a:ea typeface="メイリオ" panose="020B0604030504040204" pitchFamily="50" charset="-128"/>
              </a:rPr>
              <a:t>　　① 役職員の兼任及び組合間の取引等、組合運営に関する利益相反に関する対応方法</a:t>
            </a:r>
          </a:p>
          <a:p>
            <a:r>
              <a:rPr kumimoji="1" lang="ja-JP" altLang="en-US" sz="1600" b="1" dirty="0">
                <a:solidFill>
                  <a:srgbClr val="FF0000"/>
                </a:solidFill>
                <a:latin typeface="メイリオ" panose="020B0604030504040204" pitchFamily="50" charset="-128"/>
                <a:ea typeface="メイリオ" panose="020B0604030504040204" pitchFamily="50" charset="-128"/>
              </a:rPr>
              <a:t>　　② 他に運営しているファンドが存在する場合の投資及び売却に関するルール</a:t>
            </a:r>
          </a:p>
          <a:p>
            <a:r>
              <a:rPr kumimoji="1" lang="ja-JP" altLang="en-US" sz="1600" b="1" dirty="0">
                <a:solidFill>
                  <a:srgbClr val="FF0000"/>
                </a:solidFill>
                <a:latin typeface="メイリオ" panose="020B0604030504040204" pitchFamily="50" charset="-128"/>
                <a:ea typeface="メイリオ" panose="020B0604030504040204" pitchFamily="50" charset="-128"/>
              </a:rPr>
              <a:t>（７）コンプライアンス（反社会的勢力の排除等）への対処</a:t>
            </a:r>
          </a:p>
          <a:p>
            <a:r>
              <a:rPr kumimoji="1" lang="ja-JP" altLang="en-US" sz="1600" b="1" dirty="0">
                <a:solidFill>
                  <a:srgbClr val="FF0000"/>
                </a:solidFill>
                <a:latin typeface="メイリオ" panose="020B0604030504040204" pitchFamily="50" charset="-128"/>
                <a:ea typeface="メイリオ" panose="020B0604030504040204" pitchFamily="50" charset="-128"/>
              </a:rPr>
              <a:t>（８）連携促進支援</a:t>
            </a:r>
          </a:p>
          <a:p>
            <a:r>
              <a:rPr kumimoji="1" lang="ja-JP" altLang="en-US" sz="1600" b="1" dirty="0">
                <a:solidFill>
                  <a:srgbClr val="FF0000"/>
                </a:solidFill>
                <a:latin typeface="メイリオ" panose="020B0604030504040204" pitchFamily="50" charset="-128"/>
                <a:ea typeface="メイリオ" panose="020B0604030504040204" pitchFamily="50" charset="-128"/>
              </a:rPr>
              <a:t>　　　投資先企業が、他のファンドや大学・研究機関・大企業等の様々な主体との連携を</a:t>
            </a:r>
            <a:endParaRPr kumimoji="1" lang="en-US" altLang="ja-JP" sz="1600" b="1" dirty="0">
              <a:solidFill>
                <a:srgbClr val="FF0000"/>
              </a:solidFill>
              <a:latin typeface="メイリオ" panose="020B0604030504040204" pitchFamily="50" charset="-128"/>
              <a:ea typeface="メイリオ" panose="020B0604030504040204" pitchFamily="50" charset="-128"/>
            </a:endParaRPr>
          </a:p>
          <a:p>
            <a:r>
              <a:rPr kumimoji="1" lang="ja-JP" altLang="en-US" sz="1600" b="1" dirty="0">
                <a:solidFill>
                  <a:srgbClr val="FF0000"/>
                </a:solidFill>
                <a:latin typeface="メイリオ" panose="020B0604030504040204" pitchFamily="50" charset="-128"/>
                <a:ea typeface="メイリオ" panose="020B0604030504040204" pitchFamily="50" charset="-128"/>
              </a:rPr>
              <a:t>　　　実現するための具体的な支援方法</a:t>
            </a:r>
          </a:p>
        </p:txBody>
      </p:sp>
      <p:sp>
        <p:nvSpPr>
          <p:cNvPr id="10" name="テキスト ボックス 9">
            <a:extLst>
              <a:ext uri="{FF2B5EF4-FFF2-40B4-BE49-F238E27FC236}">
                <a16:creationId xmlns:a16="http://schemas.microsoft.com/office/drawing/2014/main" id="{0322E7F9-52AD-47AA-84A9-BD987FB07B7A}"/>
              </a:ext>
            </a:extLst>
          </p:cNvPr>
          <p:cNvSpPr txBox="1"/>
          <p:nvPr/>
        </p:nvSpPr>
        <p:spPr>
          <a:xfrm>
            <a:off x="8808988" y="30851"/>
            <a:ext cx="1054681" cy="288000"/>
          </a:xfrm>
          <a:prstGeom prst="rect">
            <a:avLst/>
          </a:prstGeom>
          <a:noFill/>
          <a:ln w="19050">
            <a:solidFill>
              <a:schemeClr val="tx1"/>
            </a:solidFill>
          </a:ln>
        </p:spPr>
        <p:txBody>
          <a:bodyPr wrap="square" lIns="36000" tIns="108000" rIns="36000" bIns="36000" rtlCol="0" anchor="ctr" anchorCtr="0">
            <a:noAutofit/>
          </a:bodyPr>
          <a:lstStyle/>
          <a:p>
            <a:pPr algn="ctr"/>
            <a:r>
              <a:rPr kumimoji="1" lang="ja-JP" altLang="en-US" sz="1600" b="1" dirty="0">
                <a:latin typeface="メイリオ" panose="020B0604030504040204" pitchFamily="50" charset="-128"/>
                <a:ea typeface="メイリオ" panose="020B0604030504040204" pitchFamily="50" charset="-128"/>
              </a:rPr>
              <a:t>審査内容</a:t>
            </a:r>
          </a:p>
        </p:txBody>
      </p:sp>
    </p:spTree>
    <p:extLst>
      <p:ext uri="{BB962C8B-B14F-4D97-AF65-F5344CB8AC3E}">
        <p14:creationId xmlns:p14="http://schemas.microsoft.com/office/powerpoint/2010/main" val="874980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0EF51C65-8A53-4F80-A4E9-4FCFBD3A0EC7}"/>
              </a:ext>
            </a:extLst>
          </p:cNvPr>
          <p:cNvSpPr>
            <a:spLocks noGrp="1"/>
          </p:cNvSpPr>
          <p:nvPr>
            <p:ph type="sldNum" sz="quarter" idx="12"/>
          </p:nvPr>
        </p:nvSpPr>
        <p:spPr>
          <a:xfrm>
            <a:off x="9008533" y="6561667"/>
            <a:ext cx="897466" cy="296333"/>
          </a:xfrm>
        </p:spPr>
        <p:txBody>
          <a:bodyPr lIns="36000" tIns="36000" rIns="36000" bIns="36000"/>
          <a:lstStyle/>
          <a:p>
            <a:fld id="{E66EE1F2-25AE-410E-BF56-9EB9B23DC718}" type="slidenum">
              <a:rPr kumimoji="1" lang="ja-JP" altLang="en-US" sz="1400" smtClean="0">
                <a:solidFill>
                  <a:schemeClr val="tx1"/>
                </a:solidFill>
                <a:latin typeface="メイリオ" panose="020B0604030504040204" pitchFamily="50" charset="-128"/>
                <a:ea typeface="メイリオ" panose="020B0604030504040204" pitchFamily="50" charset="-128"/>
              </a:rPr>
              <a:t>7</a:t>
            </a:fld>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B7EA7A96-9C50-42BB-9647-737AB37D3001}"/>
              </a:ext>
            </a:extLst>
          </p:cNvPr>
          <p:cNvSpPr txBox="1"/>
          <p:nvPr/>
        </p:nvSpPr>
        <p:spPr>
          <a:xfrm>
            <a:off x="0" y="0"/>
            <a:ext cx="9906000" cy="349702"/>
          </a:xfrm>
          <a:prstGeom prst="rect">
            <a:avLst/>
          </a:prstGeom>
          <a:noFill/>
        </p:spPr>
        <p:txBody>
          <a:bodyPr wrap="square" lIns="36000" tIns="36000" rIns="36000" bIns="36000" rtlCol="0" anchor="ctr" anchorCtr="0">
            <a:noAutofit/>
          </a:bodyPr>
          <a:lstStyle/>
          <a:p>
            <a:r>
              <a:rPr kumimoji="1" lang="ja-JP" altLang="en-US" sz="1600" b="1" dirty="0">
                <a:latin typeface="メイリオ" panose="020B0604030504040204" pitchFamily="50" charset="-128"/>
                <a:ea typeface="メイリオ" panose="020B0604030504040204" pitchFamily="50" charset="-128"/>
              </a:rPr>
              <a:t>４．本ファンドの運用体制</a:t>
            </a:r>
          </a:p>
        </p:txBody>
      </p:sp>
      <p:cxnSp>
        <p:nvCxnSpPr>
          <p:cNvPr id="8" name="直線コネクタ 7">
            <a:extLst>
              <a:ext uri="{FF2B5EF4-FFF2-40B4-BE49-F238E27FC236}">
                <a16:creationId xmlns:a16="http://schemas.microsoft.com/office/drawing/2014/main" id="{5F4ECA51-C779-459C-91DD-1A87599858C4}"/>
              </a:ext>
            </a:extLst>
          </p:cNvPr>
          <p:cNvCxnSpPr/>
          <p:nvPr/>
        </p:nvCxnSpPr>
        <p:spPr>
          <a:xfrm>
            <a:off x="0" y="349702"/>
            <a:ext cx="9906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14732400-D1BD-4F95-B726-96F6D355EFD5}"/>
              </a:ext>
            </a:extLst>
          </p:cNvPr>
          <p:cNvSpPr txBox="1"/>
          <p:nvPr/>
        </p:nvSpPr>
        <p:spPr>
          <a:xfrm>
            <a:off x="359833" y="948267"/>
            <a:ext cx="9186334" cy="2235200"/>
          </a:xfrm>
          <a:prstGeom prst="rect">
            <a:avLst/>
          </a:prstGeom>
          <a:noFill/>
          <a:ln w="19050">
            <a:solidFill>
              <a:srgbClr val="FF0000"/>
            </a:solidFill>
          </a:ln>
        </p:spPr>
        <p:txBody>
          <a:bodyPr wrap="square" lIns="36000" tIns="36000" rIns="36000" bIns="36000" rtlCol="0" anchor="ctr" anchorCtr="0">
            <a:noAutofit/>
          </a:bodyPr>
          <a:lstStyle/>
          <a:p>
            <a:r>
              <a:rPr kumimoji="1" lang="ja-JP" altLang="en-US" sz="1600" b="1" dirty="0">
                <a:solidFill>
                  <a:srgbClr val="FF0000"/>
                </a:solidFill>
                <a:latin typeface="メイリオ" panose="020B0604030504040204" pitchFamily="50" charset="-128"/>
                <a:ea typeface="メイリオ" panose="020B0604030504040204" pitchFamily="50" charset="-128"/>
              </a:rPr>
              <a:t>（１）ファンド運用にあたる担当者数と役割分担（専任者及び専任者に準ずる者等）</a:t>
            </a:r>
          </a:p>
          <a:p>
            <a:r>
              <a:rPr kumimoji="1" lang="ja-JP" altLang="en-US" sz="1600" b="1" dirty="0">
                <a:solidFill>
                  <a:srgbClr val="FF0000"/>
                </a:solidFill>
                <a:latin typeface="メイリオ" panose="020B0604030504040204" pitchFamily="50" charset="-128"/>
                <a:ea typeface="メイリオ" panose="020B0604030504040204" pitchFamily="50" charset="-128"/>
              </a:rPr>
              <a:t>（２）全担当者の経歴（ファンド業務経験の詳細情報）</a:t>
            </a:r>
          </a:p>
          <a:p>
            <a:r>
              <a:rPr kumimoji="1" lang="ja-JP" altLang="en-US" sz="1600" b="1" dirty="0">
                <a:solidFill>
                  <a:srgbClr val="FF0000"/>
                </a:solidFill>
                <a:latin typeface="メイリオ" panose="020B0604030504040204" pitchFamily="50" charset="-128"/>
                <a:ea typeface="メイリオ" panose="020B0604030504040204" pitchFamily="50" charset="-128"/>
              </a:rPr>
              <a:t>（３）発掘から投資決定に至るプロセス等</a:t>
            </a:r>
          </a:p>
          <a:p>
            <a:r>
              <a:rPr kumimoji="1" lang="ja-JP" altLang="en-US" sz="1600" b="1" dirty="0">
                <a:solidFill>
                  <a:srgbClr val="FF0000"/>
                </a:solidFill>
                <a:latin typeface="メイリオ" panose="020B0604030504040204" pitchFamily="50" charset="-128"/>
                <a:ea typeface="メイリオ" panose="020B0604030504040204" pitchFamily="50" charset="-128"/>
              </a:rPr>
              <a:t>　　① 投資先候補企業を発掘する方法及びネットワーク</a:t>
            </a:r>
          </a:p>
          <a:p>
            <a:r>
              <a:rPr kumimoji="1" lang="ja-JP" altLang="en-US" sz="1600" b="1" dirty="0">
                <a:solidFill>
                  <a:srgbClr val="FF0000"/>
                </a:solidFill>
                <a:latin typeface="メイリオ" panose="020B0604030504040204" pitchFamily="50" charset="-128"/>
                <a:ea typeface="メイリオ" panose="020B0604030504040204" pitchFamily="50" charset="-128"/>
              </a:rPr>
              <a:t>　　② 投資先の選定基準及びプロセス（投資委員会委員の概要、決議要件等）</a:t>
            </a:r>
          </a:p>
          <a:p>
            <a:r>
              <a:rPr kumimoji="1" lang="ja-JP" altLang="en-US" sz="1600" b="1" dirty="0">
                <a:solidFill>
                  <a:srgbClr val="FF0000"/>
                </a:solidFill>
                <a:latin typeface="メイリオ" panose="020B0604030504040204" pitchFamily="50" charset="-128"/>
                <a:ea typeface="メイリオ" panose="020B0604030504040204" pitchFamily="50" charset="-128"/>
              </a:rPr>
              <a:t>（４）管理体制（投資報告・会計報告方針等）</a:t>
            </a:r>
          </a:p>
        </p:txBody>
      </p:sp>
      <p:sp>
        <p:nvSpPr>
          <p:cNvPr id="10" name="テキスト ボックス 9">
            <a:extLst>
              <a:ext uri="{FF2B5EF4-FFF2-40B4-BE49-F238E27FC236}">
                <a16:creationId xmlns:a16="http://schemas.microsoft.com/office/drawing/2014/main" id="{CF10C306-6225-4C96-A1F6-B7D8674F4D47}"/>
              </a:ext>
            </a:extLst>
          </p:cNvPr>
          <p:cNvSpPr txBox="1"/>
          <p:nvPr/>
        </p:nvSpPr>
        <p:spPr>
          <a:xfrm>
            <a:off x="8808988" y="30851"/>
            <a:ext cx="1054681" cy="288000"/>
          </a:xfrm>
          <a:prstGeom prst="rect">
            <a:avLst/>
          </a:prstGeom>
          <a:noFill/>
          <a:ln w="19050">
            <a:solidFill>
              <a:schemeClr val="tx1"/>
            </a:solidFill>
          </a:ln>
        </p:spPr>
        <p:txBody>
          <a:bodyPr wrap="square" lIns="36000" tIns="108000" rIns="36000" bIns="36000" rtlCol="0" anchor="ctr" anchorCtr="0">
            <a:noAutofit/>
          </a:bodyPr>
          <a:lstStyle/>
          <a:p>
            <a:pPr algn="ctr"/>
            <a:r>
              <a:rPr kumimoji="1" lang="ja-JP" altLang="en-US" sz="1600" b="1" dirty="0">
                <a:latin typeface="メイリオ" panose="020B0604030504040204" pitchFamily="50" charset="-128"/>
                <a:ea typeface="メイリオ" panose="020B0604030504040204" pitchFamily="50" charset="-128"/>
              </a:rPr>
              <a:t>審査内容</a:t>
            </a:r>
          </a:p>
        </p:txBody>
      </p:sp>
    </p:spTree>
    <p:extLst>
      <p:ext uri="{BB962C8B-B14F-4D97-AF65-F5344CB8AC3E}">
        <p14:creationId xmlns:p14="http://schemas.microsoft.com/office/powerpoint/2010/main" val="3199537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0EF51C65-8A53-4F80-A4E9-4FCFBD3A0EC7}"/>
              </a:ext>
            </a:extLst>
          </p:cNvPr>
          <p:cNvSpPr>
            <a:spLocks noGrp="1"/>
          </p:cNvSpPr>
          <p:nvPr>
            <p:ph type="sldNum" sz="quarter" idx="12"/>
          </p:nvPr>
        </p:nvSpPr>
        <p:spPr>
          <a:xfrm>
            <a:off x="9008533" y="6561667"/>
            <a:ext cx="897466" cy="296333"/>
          </a:xfrm>
        </p:spPr>
        <p:txBody>
          <a:bodyPr lIns="36000" tIns="36000" rIns="36000" bIns="36000"/>
          <a:lstStyle/>
          <a:p>
            <a:fld id="{E66EE1F2-25AE-410E-BF56-9EB9B23DC718}" type="slidenum">
              <a:rPr kumimoji="1" lang="ja-JP" altLang="en-US" sz="1400" smtClean="0">
                <a:solidFill>
                  <a:schemeClr val="tx1"/>
                </a:solidFill>
                <a:latin typeface="メイリオ" panose="020B0604030504040204" pitchFamily="50" charset="-128"/>
                <a:ea typeface="メイリオ" panose="020B0604030504040204" pitchFamily="50" charset="-128"/>
              </a:rPr>
              <a:t>8</a:t>
            </a:fld>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B7EA7A96-9C50-42BB-9647-737AB37D3001}"/>
              </a:ext>
            </a:extLst>
          </p:cNvPr>
          <p:cNvSpPr txBox="1"/>
          <p:nvPr/>
        </p:nvSpPr>
        <p:spPr>
          <a:xfrm>
            <a:off x="0" y="0"/>
            <a:ext cx="9906000" cy="349702"/>
          </a:xfrm>
          <a:prstGeom prst="rect">
            <a:avLst/>
          </a:prstGeom>
          <a:noFill/>
        </p:spPr>
        <p:txBody>
          <a:bodyPr wrap="square" lIns="36000" tIns="36000" rIns="36000" bIns="36000" rtlCol="0" anchor="ctr" anchorCtr="0">
            <a:noAutofit/>
          </a:bodyPr>
          <a:lstStyle/>
          <a:p>
            <a:r>
              <a:rPr kumimoji="1" lang="ja-JP" altLang="en-US" sz="1600" b="1" dirty="0">
                <a:latin typeface="メイリオ" panose="020B0604030504040204" pitchFamily="50" charset="-128"/>
                <a:ea typeface="メイリオ" panose="020B0604030504040204" pitchFamily="50" charset="-128"/>
              </a:rPr>
              <a:t>５．北九州市に対する理解・連携等</a:t>
            </a:r>
          </a:p>
        </p:txBody>
      </p:sp>
      <p:cxnSp>
        <p:nvCxnSpPr>
          <p:cNvPr id="8" name="直線コネクタ 7">
            <a:extLst>
              <a:ext uri="{FF2B5EF4-FFF2-40B4-BE49-F238E27FC236}">
                <a16:creationId xmlns:a16="http://schemas.microsoft.com/office/drawing/2014/main" id="{5F4ECA51-C779-459C-91DD-1A87599858C4}"/>
              </a:ext>
            </a:extLst>
          </p:cNvPr>
          <p:cNvCxnSpPr/>
          <p:nvPr/>
        </p:nvCxnSpPr>
        <p:spPr>
          <a:xfrm>
            <a:off x="0" y="349702"/>
            <a:ext cx="9906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14732400-D1BD-4F95-B726-96F6D355EFD5}"/>
              </a:ext>
            </a:extLst>
          </p:cNvPr>
          <p:cNvSpPr txBox="1"/>
          <p:nvPr/>
        </p:nvSpPr>
        <p:spPr>
          <a:xfrm>
            <a:off x="359833" y="948267"/>
            <a:ext cx="9186334" cy="2209800"/>
          </a:xfrm>
          <a:prstGeom prst="rect">
            <a:avLst/>
          </a:prstGeom>
          <a:noFill/>
          <a:ln w="19050">
            <a:solidFill>
              <a:srgbClr val="FF0000"/>
            </a:solidFill>
          </a:ln>
        </p:spPr>
        <p:txBody>
          <a:bodyPr wrap="square" lIns="36000" tIns="36000" rIns="36000" bIns="36000" rtlCol="0" anchor="ctr" anchorCtr="0">
            <a:noAutofit/>
          </a:bodyPr>
          <a:lstStyle/>
          <a:p>
            <a:r>
              <a:rPr kumimoji="1" lang="ja-JP" altLang="en-US" sz="1600" b="1" dirty="0">
                <a:solidFill>
                  <a:srgbClr val="FF0000"/>
                </a:solidFill>
                <a:latin typeface="メイリオ" panose="020B0604030504040204" pitchFamily="50" charset="-128"/>
                <a:ea typeface="メイリオ" panose="020B0604030504040204" pitchFamily="50" charset="-128"/>
              </a:rPr>
              <a:t>（１）本市の特徴・課題に対する理解</a:t>
            </a:r>
          </a:p>
          <a:p>
            <a:r>
              <a:rPr kumimoji="1" lang="ja-JP" altLang="en-US" sz="1600" b="1" dirty="0">
                <a:solidFill>
                  <a:srgbClr val="FF0000"/>
                </a:solidFill>
                <a:latin typeface="メイリオ" panose="020B0604030504040204" pitchFamily="50" charset="-128"/>
                <a:ea typeface="メイリオ" panose="020B0604030504040204" pitchFamily="50" charset="-128"/>
              </a:rPr>
              <a:t>　　　スタートアップが事業活動を行う場としての本市の産業、アカデミア及び施策等に関する</a:t>
            </a:r>
            <a:endParaRPr kumimoji="1" lang="en-US" altLang="ja-JP" sz="1600" b="1" dirty="0">
              <a:solidFill>
                <a:srgbClr val="FF0000"/>
              </a:solidFill>
              <a:latin typeface="メイリオ" panose="020B0604030504040204" pitchFamily="50" charset="-128"/>
              <a:ea typeface="メイリオ" panose="020B0604030504040204" pitchFamily="50" charset="-128"/>
            </a:endParaRPr>
          </a:p>
          <a:p>
            <a:r>
              <a:rPr kumimoji="1" lang="ja-JP" altLang="en-US" sz="1600" b="1" dirty="0">
                <a:solidFill>
                  <a:srgbClr val="FF0000"/>
                </a:solidFill>
                <a:latin typeface="メイリオ" panose="020B0604030504040204" pitchFamily="50" charset="-128"/>
                <a:ea typeface="メイリオ" panose="020B0604030504040204" pitchFamily="50" charset="-128"/>
              </a:rPr>
              <a:t>　　特徴・ポテンシャル、並びに本市が抱える課題に対する認識</a:t>
            </a:r>
          </a:p>
          <a:p>
            <a:r>
              <a:rPr kumimoji="1" lang="ja-JP" altLang="en-US" sz="1600" b="1" dirty="0">
                <a:solidFill>
                  <a:srgbClr val="FF0000"/>
                </a:solidFill>
                <a:latin typeface="メイリオ" panose="020B0604030504040204" pitchFamily="50" charset="-128"/>
                <a:ea typeface="メイリオ" panose="020B0604030504040204" pitchFamily="50" charset="-128"/>
              </a:rPr>
              <a:t>（２）本市のスタートアップ支援施策との連携</a:t>
            </a:r>
          </a:p>
          <a:p>
            <a:r>
              <a:rPr kumimoji="1" lang="ja-JP" altLang="en-US" sz="1600" b="1" dirty="0">
                <a:solidFill>
                  <a:srgbClr val="FF0000"/>
                </a:solidFill>
                <a:latin typeface="メイリオ" panose="020B0604030504040204" pitchFamily="50" charset="-128"/>
                <a:ea typeface="メイリオ" panose="020B0604030504040204" pitchFamily="50" charset="-128"/>
              </a:rPr>
              <a:t>　　　本ファンド又は本ファンドに付随する取組と、本市のスタートアップ支援施策との連携方法</a:t>
            </a:r>
          </a:p>
          <a:p>
            <a:r>
              <a:rPr kumimoji="1" lang="ja-JP" altLang="en-US" sz="1600" b="1" dirty="0">
                <a:solidFill>
                  <a:srgbClr val="FF0000"/>
                </a:solidFill>
                <a:latin typeface="メイリオ" panose="020B0604030504040204" pitchFamily="50" charset="-128"/>
                <a:ea typeface="メイリオ" panose="020B0604030504040204" pitchFamily="50" charset="-128"/>
              </a:rPr>
              <a:t>（３）市外企業に投資した場合、その市外企業の本市への関与</a:t>
            </a:r>
          </a:p>
          <a:p>
            <a:r>
              <a:rPr kumimoji="1" lang="ja-JP" altLang="en-US" sz="1600" b="1" dirty="0">
                <a:solidFill>
                  <a:srgbClr val="FF0000"/>
                </a:solidFill>
                <a:latin typeface="メイリオ" panose="020B0604030504040204" pitchFamily="50" charset="-128"/>
                <a:ea typeface="メイリオ" panose="020B0604030504040204" pitchFamily="50" charset="-128"/>
              </a:rPr>
              <a:t>　　　投資した市外企業へ、本市への関与（誘致、事業活動等）を促進する取組があれば記載</a:t>
            </a:r>
          </a:p>
        </p:txBody>
      </p:sp>
      <p:sp>
        <p:nvSpPr>
          <p:cNvPr id="10" name="テキスト ボックス 9">
            <a:extLst>
              <a:ext uri="{FF2B5EF4-FFF2-40B4-BE49-F238E27FC236}">
                <a16:creationId xmlns:a16="http://schemas.microsoft.com/office/drawing/2014/main" id="{E517242A-BA8F-41CB-B2C3-D432635C1D22}"/>
              </a:ext>
            </a:extLst>
          </p:cNvPr>
          <p:cNvSpPr txBox="1"/>
          <p:nvPr/>
        </p:nvSpPr>
        <p:spPr>
          <a:xfrm>
            <a:off x="8808988" y="30851"/>
            <a:ext cx="1054681" cy="288000"/>
          </a:xfrm>
          <a:prstGeom prst="rect">
            <a:avLst/>
          </a:prstGeom>
          <a:noFill/>
          <a:ln w="19050">
            <a:solidFill>
              <a:schemeClr val="tx1"/>
            </a:solidFill>
          </a:ln>
        </p:spPr>
        <p:txBody>
          <a:bodyPr wrap="square" lIns="36000" tIns="108000" rIns="36000" bIns="36000" rtlCol="0" anchor="ctr" anchorCtr="0">
            <a:noAutofit/>
          </a:bodyPr>
          <a:lstStyle/>
          <a:p>
            <a:pPr algn="ctr"/>
            <a:r>
              <a:rPr kumimoji="1" lang="ja-JP" altLang="en-US" sz="1600" b="1" dirty="0">
                <a:latin typeface="メイリオ" panose="020B0604030504040204" pitchFamily="50" charset="-128"/>
                <a:ea typeface="メイリオ" panose="020B0604030504040204" pitchFamily="50" charset="-128"/>
              </a:rPr>
              <a:t>審査内容</a:t>
            </a:r>
          </a:p>
        </p:txBody>
      </p:sp>
    </p:spTree>
    <p:extLst>
      <p:ext uri="{BB962C8B-B14F-4D97-AF65-F5344CB8AC3E}">
        <p14:creationId xmlns:p14="http://schemas.microsoft.com/office/powerpoint/2010/main" val="131029079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Words>1221</Words>
  <PresentationFormat>A4 210 x 297 mm</PresentationFormat>
  <Paragraphs>135</Paragraphs>
  <Slides>8</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8</vt:i4>
      </vt:variant>
    </vt:vector>
  </HeadingPairs>
  <TitlesOfParts>
    <vt:vector size="14" baseType="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