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61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66FFFF"/>
    <a:srgbClr val="99CCFF"/>
    <a:srgbClr val="6699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9.xml" Type="http://schemas.openxmlformats.org/officeDocument/2006/relationships/slide"/><Relationship Id="rId11" Target="slides/slide10.xml" Type="http://schemas.openxmlformats.org/officeDocument/2006/relationships/slide"/><Relationship Id="rId12" Target="slides/slide11.xml" Type="http://schemas.openxmlformats.org/officeDocument/2006/relationships/slide"/><Relationship Id="rId13" Target="slides/slide12.xml" Type="http://schemas.openxmlformats.org/officeDocument/2006/relationships/slide"/><Relationship Id="rId14" Target="slides/slide13.xml" Type="http://schemas.openxmlformats.org/officeDocument/2006/relationships/slide"/><Relationship Id="rId15" Target="slides/slide14.xml" Type="http://schemas.openxmlformats.org/officeDocument/2006/relationships/slide"/><Relationship Id="rId16" Target="slides/slide15.xml" Type="http://schemas.openxmlformats.org/officeDocument/2006/relationships/slide"/><Relationship Id="rId17" Target="slides/slide16.xml" Type="http://schemas.openxmlformats.org/officeDocument/2006/relationships/slide"/><Relationship Id="rId18" Target="slides/slide17.xml" Type="http://schemas.openxmlformats.org/officeDocument/2006/relationships/slide"/><Relationship Id="rId19" Target="slides/slide18.xml" Type="http://schemas.openxmlformats.org/officeDocument/2006/relationships/slide"/><Relationship Id="rId2" Target="slides/slide1.xml" Type="http://schemas.openxmlformats.org/officeDocument/2006/relationships/slide"/><Relationship Id="rId20" Target="slides/slide19.xml" Type="http://schemas.openxmlformats.org/officeDocument/2006/relationships/slide"/><Relationship Id="rId21" Target="notesMasters/notesMaster1.xml" Type="http://schemas.openxmlformats.org/officeDocument/2006/relationships/notesMaster"/><Relationship Id="rId22" Target="presProps.xml" Type="http://schemas.openxmlformats.org/officeDocument/2006/relationships/presProps"/><Relationship Id="rId23" Target="viewProps.xml" Type="http://schemas.openxmlformats.org/officeDocument/2006/relationships/viewProps"/><Relationship Id="rId24" Target="theme/theme1.xml" Type="http://schemas.openxmlformats.org/officeDocument/2006/relationships/theme"/><Relationship Id="rId25" Target="tableStyles.xml" Type="http://schemas.openxmlformats.org/officeDocument/2006/relationships/tableStyles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1C338-FFD9-4547-8F1A-188C07A835E7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10818-AB35-41E6-BC2F-367B68455E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316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88D-623F-4864-AB0E-646F66F98B43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28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88D-623F-4864-AB0E-646F66F98B43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837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88D-623F-4864-AB0E-646F66F98B43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14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88D-623F-4864-AB0E-646F66F98B43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149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88D-623F-4864-AB0E-646F66F98B43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684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88D-623F-4864-AB0E-646F66F98B43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1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88D-623F-4864-AB0E-646F66F98B43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57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88D-623F-4864-AB0E-646F66F98B43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17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88D-623F-4864-AB0E-646F66F98B43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945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88D-623F-4864-AB0E-646F66F98B43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38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88D-623F-4864-AB0E-646F66F98B43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88745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AE88D-623F-4864-AB0E-646F66F98B43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EE1F2-25AE-410E-BF56-9EB9B23DC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86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-1" y="0"/>
            <a:ext cx="9906000" cy="1566337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>
              <a:lnSpc>
                <a:spcPts val="4000"/>
              </a:lnSpc>
            </a:pPr>
            <a:r>
              <a:rPr kumimoji="1"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令和７年度　企業変革・スタートアップ・グロースサポート事業</a:t>
            </a:r>
            <a:endParaRPr kumimoji="1" lang="en-US" altLang="ja-JP" sz="2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4000"/>
              </a:lnSpc>
            </a:pPr>
            <a:r>
              <a:rPr kumimoji="1"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支援スタートアップ公募</a:t>
            </a:r>
            <a:endParaRPr kumimoji="1" lang="en-US" altLang="ja-JP" sz="2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4000"/>
              </a:lnSpc>
            </a:pPr>
            <a:r>
              <a:rPr kumimoji="1"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応募様式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20BDF5B-FF05-4CAC-A5E1-6EC7063C1E3D}"/>
              </a:ext>
            </a:extLst>
          </p:cNvPr>
          <p:cNvSpPr txBox="1"/>
          <p:nvPr/>
        </p:nvSpPr>
        <p:spPr>
          <a:xfrm>
            <a:off x="3505198" y="1858432"/>
            <a:ext cx="2895601" cy="516466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kumimoji="1"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≪ 留意事項 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9728F72-BB91-4034-AB18-8344849F815D}"/>
              </a:ext>
            </a:extLst>
          </p:cNvPr>
          <p:cNvSpPr txBox="1"/>
          <p:nvPr/>
        </p:nvSpPr>
        <p:spPr>
          <a:xfrm>
            <a:off x="-1" y="2497667"/>
            <a:ext cx="9906000" cy="4360333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 記入に際しては、簡潔明瞭を旨とし、イメージ図や画像を活用することにより、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分かりやすくするよう努めてください。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 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本応募様式は、３０ページ以内で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作成してください。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 スライドのサイズは、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「Ａ４」又は「１６：９」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のいずれかに設定してください。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なお、本応募様式は、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プレゼンテーション審査において、モニター等に投影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します。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 表やスライドの記載スペースが足りない場合は、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スライドを次ページに追加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してください。</a:t>
            </a:r>
          </a:p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⑤ フォントサイズは、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原則として、１４ポイント以上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にしてください。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⑥ あらかじめ記載している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スライドの見出し、表、テキストボックス（黒文字）は、</a:t>
            </a:r>
            <a:endParaRPr kumimoji="1" lang="en-US" altLang="ja-JP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削除しないでください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⑦ 提出の際には、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このページを含め、赤文字で記載している留意事項及びテキストボックスは、</a:t>
            </a:r>
            <a:endParaRPr kumimoji="1" lang="en-US" altLang="ja-JP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全て削除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してください。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690AC13-ACBE-4431-97B9-F224678F0B99}"/>
              </a:ext>
            </a:extLst>
          </p:cNvPr>
          <p:cNvSpPr txBox="1"/>
          <p:nvPr/>
        </p:nvSpPr>
        <p:spPr>
          <a:xfrm>
            <a:off x="6214533" y="1253061"/>
            <a:ext cx="3488267" cy="965203"/>
          </a:xfrm>
          <a:prstGeom prst="rect">
            <a:avLst/>
          </a:prstGeom>
          <a:solidFill>
            <a:srgbClr val="FF0000"/>
          </a:solidFill>
          <a:ln w="31750">
            <a:noFill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このページは、</a:t>
            </a:r>
            <a:endParaRPr kumimoji="1"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削除して提出すること</a:t>
            </a:r>
            <a:endParaRPr kumimoji="1"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5555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９．事業性（新規性）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732400-D1BD-4F95-B726-96F6D355EFD5}"/>
              </a:ext>
            </a:extLst>
          </p:cNvPr>
          <p:cNvSpPr txBox="1"/>
          <p:nvPr/>
        </p:nvSpPr>
        <p:spPr>
          <a:xfrm>
            <a:off x="359833" y="948267"/>
            <a:ext cx="9186334" cy="22098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今回の取組について、以下の観点（審査における評価の視点）を踏まえ、記載してください。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本事業における取組は、技術・サービス又は事業領域において新規性を有するか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kumimoji="1" lang="en-US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特に技術・サービスについては、実装部分と未実装部分（新規性）の説明を記載すると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 ともに、未実装部分の成熟度（ラボレベル、プロトタイプ、製品化段階など）を、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 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0290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１０．事業性（市場性、成長性）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6CE70CC-9224-4840-AAE3-42E49A68BAD8}"/>
              </a:ext>
            </a:extLst>
          </p:cNvPr>
          <p:cNvSpPr txBox="1"/>
          <p:nvPr/>
        </p:nvSpPr>
        <p:spPr>
          <a:xfrm>
            <a:off x="359833" y="948267"/>
            <a:ext cx="9186334" cy="184573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今回の取組について、以下の観点（審査における評価の視点）を踏まえ、記載してください。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ターゲット顧客が明確で需要が見込めるか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参入市場は、成長可能性・収益性があるか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9463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１１．事業性（実現可能性）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732400-D1BD-4F95-B726-96F6D355EFD5}"/>
              </a:ext>
            </a:extLst>
          </p:cNvPr>
          <p:cNvSpPr txBox="1"/>
          <p:nvPr/>
        </p:nvSpPr>
        <p:spPr>
          <a:xfrm>
            <a:off x="359833" y="948267"/>
            <a:ext cx="9186334" cy="2032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今回の取組について、以下の観点（審査における評価の視点）を踏まえ、記載してください。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本事業における取組は、実現可能性が高いか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想定されるリスクや障壁となる法規制がある場合は、その内容と対策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0940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１２．北九州市での取組（北九州市で取り組む意義）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C38E25-9B9F-4190-B5F6-A67CC2DFA3BF}"/>
              </a:ext>
            </a:extLst>
          </p:cNvPr>
          <p:cNvSpPr txBox="1"/>
          <p:nvPr/>
        </p:nvSpPr>
        <p:spPr>
          <a:xfrm>
            <a:off x="359833" y="948266"/>
            <a:ext cx="9186334" cy="235372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今回の取組について、以下の観点（審査における評価の視点）を踏まえ、記載してください。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北九州市（行政・地域・市内企業）の現状・課題を理解しており、課題解決ができる取組で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あるか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本取組推進時の連携先や実証フィールド、販路開拓先として想定される事業者や団体は明確か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6792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１３．北九州市での取組（成果目標）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C38E25-9B9F-4190-B5F6-A67CC2DFA3BF}"/>
              </a:ext>
            </a:extLst>
          </p:cNvPr>
          <p:cNvSpPr txBox="1"/>
          <p:nvPr/>
        </p:nvSpPr>
        <p:spPr>
          <a:xfrm>
            <a:off x="359833" y="948267"/>
            <a:ext cx="9186334" cy="21082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今回の取組について、以下の観点（審査における評価の視点）を踏まえ、記載してください。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設定目標（ＫＰＩ）は、挑戦的かつ実現性の高いものか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ＫＰＩの設定根拠及び評価方法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2536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１４．北九州市での取組（実施体制）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C38E25-9B9F-4190-B5F6-A67CC2DFA3BF}"/>
              </a:ext>
            </a:extLst>
          </p:cNvPr>
          <p:cNvSpPr txBox="1"/>
          <p:nvPr/>
        </p:nvSpPr>
        <p:spPr>
          <a:xfrm>
            <a:off x="359833" y="948267"/>
            <a:ext cx="9186334" cy="13546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今回の取組について、以下の観点（審査における評価の視点）を踏まえ、記載してください。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本取組及び経理事務を遂行できる実施体制となっているか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7541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１５．北九州市への貢献（支援後の取組計画）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C38E25-9B9F-4190-B5F6-A67CC2DFA3BF}"/>
              </a:ext>
            </a:extLst>
          </p:cNvPr>
          <p:cNvSpPr txBox="1"/>
          <p:nvPr/>
        </p:nvSpPr>
        <p:spPr>
          <a:xfrm>
            <a:off x="359833" y="948267"/>
            <a:ext cx="9186334" cy="166793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今回の取組について、以下の観点（審査における評価の視点）を踏まえ、記載してください。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本事業における支援期間（１～２年間）の終了後も、北九州市で事業を推進する計画が、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具体的に検討されているか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7894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１６．北九州市への貢献（北九州市への定着）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C38E25-9B9F-4190-B5F6-A67CC2DFA3BF}"/>
              </a:ext>
            </a:extLst>
          </p:cNvPr>
          <p:cNvSpPr txBox="1"/>
          <p:nvPr/>
        </p:nvSpPr>
        <p:spPr>
          <a:xfrm>
            <a:off x="359833" y="948268"/>
            <a:ext cx="9186334" cy="14732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今回の取組について、以下の観点（審査における評価の視点）を踏まえ、記載してください。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北九州市での事業拡大（売上、雇用、事業所拡大、設備投資等）を、どの程度見込んでいるか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910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１７．実績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参考情報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C38E25-9B9F-4190-B5F6-A67CC2DFA3BF}"/>
              </a:ext>
            </a:extLst>
          </p:cNvPr>
          <p:cNvSpPr txBox="1"/>
          <p:nvPr/>
        </p:nvSpPr>
        <p:spPr>
          <a:xfrm>
            <a:off x="359833" y="948268"/>
            <a:ext cx="9186334" cy="99906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今回の取組に生かせそうな、貴社のこれまでの事業実績を記載してください。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774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１８．北九州市に求める支援内容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参考情報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C38E25-9B9F-4190-B5F6-A67CC2DFA3BF}"/>
              </a:ext>
            </a:extLst>
          </p:cNvPr>
          <p:cNvSpPr txBox="1"/>
          <p:nvPr/>
        </p:nvSpPr>
        <p:spPr>
          <a:xfrm>
            <a:off x="359833" y="948266"/>
            <a:ext cx="9186334" cy="316653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資金支援以外の伴走支援において、北九州市及びフォースタートアップス株式会社（本事業の運営受託事業者）に期待する支援内容と、その時期を記載してください。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</a:t>
            </a:r>
            <a:r>
              <a:rPr kumimoji="1" lang="en-US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・成長支援（メンタリング）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・実証フィールドの提供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・企業・大学・団体等とのマッチング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・資金調達（北九州市認定ベンチャーキャピタルとのマッチング）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・人材採用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4231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令和７年度　企業変革・スタートアップ・グロースサポート事業　支援スタートアップ公募　応募様式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20BDF5B-FF05-4CAC-A5E1-6EC7063C1E3D}"/>
              </a:ext>
            </a:extLst>
          </p:cNvPr>
          <p:cNvSpPr txBox="1"/>
          <p:nvPr/>
        </p:nvSpPr>
        <p:spPr>
          <a:xfrm>
            <a:off x="-1" y="453663"/>
            <a:ext cx="2895601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１．応募基本情報</a:t>
            </a:r>
          </a:p>
        </p:txBody>
      </p:sp>
      <p:graphicFrame>
        <p:nvGraphicFramePr>
          <p:cNvPr id="10" name="表 6">
            <a:extLst>
              <a:ext uri="{FF2B5EF4-FFF2-40B4-BE49-F238E27FC236}">
                <a16:creationId xmlns:a16="http://schemas.microsoft.com/office/drawing/2014/main" id="{A5A8FAF0-C162-49C4-B77B-645B9859D8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560350"/>
              </p:ext>
            </p:extLst>
          </p:nvPr>
        </p:nvGraphicFramePr>
        <p:xfrm>
          <a:off x="84666" y="803367"/>
          <a:ext cx="9699148" cy="46322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739">
                  <a:extLst>
                    <a:ext uri="{9D8B030D-6E8A-4147-A177-3AD203B41FA5}">
                      <a16:colId xmlns:a16="http://schemas.microsoft.com/office/drawing/2014/main" val="4110436078"/>
                    </a:ext>
                  </a:extLst>
                </a:gridCol>
                <a:gridCol w="284441">
                  <a:extLst>
                    <a:ext uri="{9D8B030D-6E8A-4147-A177-3AD203B41FA5}">
                      <a16:colId xmlns:a16="http://schemas.microsoft.com/office/drawing/2014/main" val="4132257130"/>
                    </a:ext>
                  </a:extLst>
                </a:gridCol>
                <a:gridCol w="264844">
                  <a:extLst>
                    <a:ext uri="{9D8B030D-6E8A-4147-A177-3AD203B41FA5}">
                      <a16:colId xmlns:a16="http://schemas.microsoft.com/office/drawing/2014/main" val="751655366"/>
                    </a:ext>
                  </a:extLst>
                </a:gridCol>
                <a:gridCol w="2392925">
                  <a:extLst>
                    <a:ext uri="{9D8B030D-6E8A-4147-A177-3AD203B41FA5}">
                      <a16:colId xmlns:a16="http://schemas.microsoft.com/office/drawing/2014/main" val="1896187901"/>
                    </a:ext>
                  </a:extLst>
                </a:gridCol>
                <a:gridCol w="6299199">
                  <a:extLst>
                    <a:ext uri="{9D8B030D-6E8A-4147-A177-3AD203B41FA5}">
                      <a16:colId xmlns:a16="http://schemas.microsoft.com/office/drawing/2014/main" val="480516148"/>
                    </a:ext>
                  </a:extLst>
                </a:gridCol>
              </a:tblGrid>
              <a:tr h="29713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 業 名（ふりがな）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11836"/>
                  </a:ext>
                </a:extLst>
              </a:tr>
              <a:tr h="354767">
                <a:tc rowSpan="10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申請枠（白枠のいずれかに○）</a:t>
                      </a:r>
                    </a:p>
                  </a:txBody>
                  <a:tcPr marL="36000" marR="36000" marT="36000" marB="36000" vert="eaVert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市内スタートアップ成長支援プログラム</a:t>
                      </a:r>
                    </a:p>
                  </a:txBody>
                  <a:tcPr marL="36000" marR="36000" marT="36000" marB="36000" anchor="ctr">
                    <a:lnB w="12700" cmpd="sng">
                      <a:noFill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236732"/>
                  </a:ext>
                </a:extLst>
              </a:tr>
              <a:tr h="297137">
                <a:tc v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応募対象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（いずれかに○）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mpd="sng">
                      <a:noFill/>
                    </a:lnT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 研究開発・実証 枠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104130"/>
                  </a:ext>
                </a:extLst>
              </a:tr>
              <a:tr h="344044">
                <a:tc v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応募対象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（いずれかに○）</a:t>
                      </a: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所在地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 事業</a:t>
                      </a:r>
                      <a:r>
                        <a:rPr kumimoji="1" lang="zh-TW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展開 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枠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3764853"/>
                  </a:ext>
                </a:extLst>
              </a:tr>
              <a:tr h="3605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イノベーション支援プログラム</a:t>
                      </a:r>
                    </a:p>
                  </a:txBody>
                  <a:tcPr marL="36000" marR="36000" marT="36000" marB="36000" anchor="ctr">
                    <a:lnB w="12700" cmpd="sng">
                      <a:noFill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432530"/>
                  </a:ext>
                </a:extLst>
              </a:tr>
              <a:tr h="344044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zh-TW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行政課題解決 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枠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B w="12700" cmpd="sng">
                      <a:noFill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9187171"/>
                  </a:ext>
                </a:extLst>
              </a:tr>
              <a:tr h="3440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mpd="sng">
                      <a:noFill/>
                    </a:lnT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 一般領域（№＋テーマ）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4585783"/>
                  </a:ext>
                </a:extLst>
              </a:tr>
              <a:tr h="515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④ フェムテック領域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（№＋テーマ）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0718288"/>
                  </a:ext>
                </a:extLst>
              </a:tr>
              <a:tr h="344044">
                <a:tc vMerge="1">
                  <a:txBody>
                    <a:bodyPr/>
                    <a:lstStyle/>
                    <a:p>
                      <a:pPr algn="ctr"/>
                      <a:r>
                        <a:rPr kumimoji="1" lang="zh-CN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北九州市内</a:t>
                      </a:r>
                      <a:endParaRPr kumimoji="1" lang="en-US" altLang="zh-CN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zh-CN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拠点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　無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 </a:t>
                      </a:r>
                      <a:r>
                        <a:rPr kumimoji="1" lang="zh-TW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市内企業協業 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枠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B w="12700" cmpd="sng">
                      <a:noFill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8965829"/>
                  </a:ext>
                </a:extLst>
              </a:tr>
              <a:tr h="34404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協業先市内企業の</a:t>
                      </a:r>
                      <a:r>
                        <a:rPr kumimoji="1" lang="ja-JP" altLang="en-US" sz="1400" b="1" u="sng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企業名</a:t>
                      </a:r>
                      <a:endParaRPr kumimoji="1" lang="ja-JP" altLang="en-US" sz="1400" u="sng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8925949"/>
                  </a:ext>
                </a:extLst>
              </a:tr>
              <a:tr h="581032">
                <a:tc v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責 任 者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協業先市内企業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（北九州市内の事業拠点所在地）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協業先市内企業の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1" u="sng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北九州市内の事業拠点所在地</a:t>
                      </a:r>
                      <a:endParaRPr kumimoji="1" lang="ja-JP" altLang="en-US" sz="1400" u="sng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431595"/>
                  </a:ext>
                </a:extLst>
              </a:tr>
              <a:tr h="506038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応募年月日</a:t>
                      </a: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mpd="sng">
                      <a:noFill/>
                    </a:lnT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mpd="sng">
                      <a:noFill/>
                    </a:lnT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600" dirty="0"/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年　月　日</a:t>
                      </a:r>
                    </a:p>
                  </a:txBody>
                  <a:tcPr marL="36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72779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9728F72-BB91-4034-AB18-8344849F815D}"/>
              </a:ext>
            </a:extLst>
          </p:cNvPr>
          <p:cNvSpPr txBox="1"/>
          <p:nvPr/>
        </p:nvSpPr>
        <p:spPr>
          <a:xfrm>
            <a:off x="76199" y="5539559"/>
            <a:ext cx="9829800" cy="1318438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応募可能件数は、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スタートアップ１社につき１件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kumimoji="1"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応募する採択枠①～⑤のいずれかの記入欄（白枠）に、「○」を記入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してください。</a:t>
            </a:r>
            <a:endParaRPr kumimoji="1"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「</a:t>
            </a:r>
            <a:r>
              <a:rPr kumimoji="1" lang="zh-TW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行政課題解決 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枠」の「③ 一般領域」又は「④ フェムテック領域」に応募する場合は、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「○」及び「№＋テーマ」</a:t>
            </a:r>
            <a:endParaRPr kumimoji="1" lang="en-US" altLang="ja-JP" sz="14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（公募要領参照）を記入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してください。</a:t>
            </a:r>
            <a:endParaRPr kumimoji="1"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「</a:t>
            </a:r>
            <a:r>
              <a:rPr kumimoji="1" lang="zh-TW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⑤ 市内企業協業 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枠」に応募する場合は、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「○」及び協業先市内企業の企業名、北九州市内の事業拠点所在地を記入</a:t>
            </a:r>
            <a:endParaRPr kumimoji="1" lang="en-US" altLang="ja-JP" sz="14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してください。</a:t>
            </a:r>
            <a:endParaRPr kumimoji="1"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FCA2C88-EEA3-401E-950F-3DFC0531CA76}"/>
              </a:ext>
            </a:extLst>
          </p:cNvPr>
          <p:cNvSpPr txBox="1"/>
          <p:nvPr/>
        </p:nvSpPr>
        <p:spPr>
          <a:xfrm>
            <a:off x="8817450" y="411404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基礎資料</a:t>
            </a:r>
          </a:p>
        </p:txBody>
      </p:sp>
    </p:spTree>
    <p:extLst>
      <p:ext uri="{BB962C8B-B14F-4D97-AF65-F5344CB8AC3E}">
        <p14:creationId xmlns:p14="http://schemas.microsoft.com/office/powerpoint/2010/main" val="1775848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２．応募者の概要（所在地、窓口等）</a:t>
            </a: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09A87F8A-4F91-4AB9-A8A4-5A29671656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906277"/>
              </p:ext>
            </p:extLst>
          </p:nvPr>
        </p:nvGraphicFramePr>
        <p:xfrm>
          <a:off x="76199" y="574041"/>
          <a:ext cx="9753602" cy="62531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3509">
                  <a:extLst>
                    <a:ext uri="{9D8B030D-6E8A-4147-A177-3AD203B41FA5}">
                      <a16:colId xmlns:a16="http://schemas.microsoft.com/office/drawing/2014/main" val="4110436078"/>
                    </a:ext>
                  </a:extLst>
                </a:gridCol>
                <a:gridCol w="1107684">
                  <a:extLst>
                    <a:ext uri="{9D8B030D-6E8A-4147-A177-3AD203B41FA5}">
                      <a16:colId xmlns:a16="http://schemas.microsoft.com/office/drawing/2014/main" val="4132257130"/>
                    </a:ext>
                  </a:extLst>
                </a:gridCol>
                <a:gridCol w="7462409">
                  <a:extLst>
                    <a:ext uri="{9D8B030D-6E8A-4147-A177-3AD203B41FA5}">
                      <a16:colId xmlns:a16="http://schemas.microsoft.com/office/drawing/2014/main" val="1332300219"/>
                    </a:ext>
                  </a:extLst>
                </a:gridCol>
              </a:tblGrid>
              <a:tr h="44600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 表 者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役　職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407104130"/>
                  </a:ext>
                </a:extLst>
              </a:tr>
              <a:tr h="414793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　名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865576954"/>
                  </a:ext>
                </a:extLst>
              </a:tr>
              <a:tr h="414793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本　社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所在地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773764853"/>
                  </a:ext>
                </a:extLst>
              </a:tr>
              <a:tr h="414793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　話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799187171"/>
                  </a:ext>
                </a:extLst>
              </a:tr>
              <a:tr h="414793">
                <a:tc rowSpan="2">
                  <a:txBody>
                    <a:bodyPr/>
                    <a:lstStyle/>
                    <a:p>
                      <a:pPr algn="ctr"/>
                      <a:r>
                        <a:rPr kumimoji="1" lang="zh-CN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北九州市内</a:t>
                      </a:r>
                      <a:endParaRPr kumimoji="1" lang="en-US" altLang="zh-CN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zh-CN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拠点</a:t>
                      </a:r>
                      <a:endParaRPr kumimoji="1" lang="en-US" altLang="zh-CN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（本社以外）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　無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　　　なし　　</a:t>
                      </a:r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518965829"/>
                  </a:ext>
                </a:extLst>
              </a:tr>
              <a:tr h="414793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所在地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78925949"/>
                  </a:ext>
                </a:extLst>
              </a:tr>
              <a:tr h="414793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本事業の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責 任 者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役　職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60431595"/>
                  </a:ext>
                </a:extLst>
              </a:tr>
              <a:tr h="414793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　名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64122457"/>
                  </a:ext>
                </a:extLst>
              </a:tr>
              <a:tr h="414793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　話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94811001"/>
                  </a:ext>
                </a:extLst>
              </a:tr>
              <a:tr h="414793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Ｅメール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364017033"/>
                  </a:ext>
                </a:extLst>
              </a:tr>
              <a:tr h="414793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本事業の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担 当 者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（窓口）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役　職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994897426"/>
                  </a:ext>
                </a:extLst>
              </a:tr>
              <a:tr h="414793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　名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752809515"/>
                  </a:ext>
                </a:extLst>
              </a:tr>
              <a:tr h="414793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　話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805198130"/>
                  </a:ext>
                </a:extLst>
              </a:tr>
              <a:tr h="414793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Ｅメール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541761883"/>
                  </a:ext>
                </a:extLst>
              </a:tr>
              <a:tr h="414793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企業ウェブサイト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698106150"/>
                  </a:ext>
                </a:extLst>
              </a:tr>
            </a:tbl>
          </a:graphicData>
        </a:graphic>
      </p:graphicFrame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C54814-49BF-4AFB-A858-1A866E735CFB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基礎資料</a:t>
            </a:r>
          </a:p>
        </p:txBody>
      </p:sp>
    </p:spTree>
    <p:extLst>
      <p:ext uri="{BB962C8B-B14F-4D97-AF65-F5344CB8AC3E}">
        <p14:creationId xmlns:p14="http://schemas.microsoft.com/office/powerpoint/2010/main" val="309075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３．応募者の概要（企業情報）</a:t>
            </a: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09A87F8A-4F91-4AB9-A8A4-5A29671656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997924"/>
              </p:ext>
            </p:extLst>
          </p:nvPr>
        </p:nvGraphicFramePr>
        <p:xfrm>
          <a:off x="86782" y="434815"/>
          <a:ext cx="9732435" cy="6375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404">
                  <a:extLst>
                    <a:ext uri="{9D8B030D-6E8A-4147-A177-3AD203B41FA5}">
                      <a16:colId xmlns:a16="http://schemas.microsoft.com/office/drawing/2014/main" val="4110436078"/>
                    </a:ext>
                  </a:extLst>
                </a:gridCol>
                <a:gridCol w="823697">
                  <a:extLst>
                    <a:ext uri="{9D8B030D-6E8A-4147-A177-3AD203B41FA5}">
                      <a16:colId xmlns:a16="http://schemas.microsoft.com/office/drawing/2014/main" val="524757114"/>
                    </a:ext>
                  </a:extLst>
                </a:gridCol>
                <a:gridCol w="264407">
                  <a:extLst>
                    <a:ext uri="{9D8B030D-6E8A-4147-A177-3AD203B41FA5}">
                      <a16:colId xmlns:a16="http://schemas.microsoft.com/office/drawing/2014/main" val="4132257130"/>
                    </a:ext>
                  </a:extLst>
                </a:gridCol>
                <a:gridCol w="832243">
                  <a:extLst>
                    <a:ext uri="{9D8B030D-6E8A-4147-A177-3AD203B41FA5}">
                      <a16:colId xmlns:a16="http://schemas.microsoft.com/office/drawing/2014/main" val="2319171452"/>
                    </a:ext>
                  </a:extLst>
                </a:gridCol>
                <a:gridCol w="2295229">
                  <a:extLst>
                    <a:ext uri="{9D8B030D-6E8A-4147-A177-3AD203B41FA5}">
                      <a16:colId xmlns:a16="http://schemas.microsoft.com/office/drawing/2014/main" val="1332300219"/>
                    </a:ext>
                  </a:extLst>
                </a:gridCol>
                <a:gridCol w="2623227">
                  <a:extLst>
                    <a:ext uri="{9D8B030D-6E8A-4147-A177-3AD203B41FA5}">
                      <a16:colId xmlns:a16="http://schemas.microsoft.com/office/drawing/2014/main" val="367310431"/>
                    </a:ext>
                  </a:extLst>
                </a:gridCol>
                <a:gridCol w="2623228">
                  <a:extLst>
                    <a:ext uri="{9D8B030D-6E8A-4147-A177-3AD203B41FA5}">
                      <a16:colId xmlns:a16="http://schemas.microsoft.com/office/drawing/2014/main" val="1317958418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設立年月日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　　月　　日</a:t>
                      </a: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11836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資本金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84755"/>
                  </a:ext>
                </a:extLst>
              </a:tr>
              <a:tr h="425024">
                <a:tc rowSpan="3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従業員数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　体</a:t>
                      </a:r>
                    </a:p>
                  </a:txBody>
                  <a:tcPr marL="36000" marR="36000" marT="36000" marB="36000" anchor="ctr">
                    <a:lnB w="12700" cmpd="sng">
                      <a:noFill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　</a:t>
                      </a:r>
                      <a:r>
                        <a:rPr kumimoji="1" lang="zh-TW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（令和　　年　　月　　日現在）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104130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mpd="sng">
                      <a:noFill/>
                    </a:lnT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正　規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576954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非正規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6485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主な業種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187171"/>
                  </a:ext>
                </a:extLst>
              </a:tr>
              <a:tr h="1114215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主な事業内容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965829"/>
                  </a:ext>
                </a:extLst>
              </a:tr>
              <a:tr h="1498601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組織体制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106150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直近の業績</a:t>
                      </a:r>
                    </a:p>
                  </a:txBody>
                  <a:tcPr marL="36000" marR="36000" marT="36000" marB="36000" anchor="ctr">
                    <a:lnB w="12700" cmpd="sng">
                      <a:noFill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売上高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営業利益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主な製品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996975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mpd="sng">
                      <a:noFill/>
                    </a:lnT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当年度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千円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千円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8369418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前年度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千円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千円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1598075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前々年度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千円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千円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689537759"/>
                  </a:ext>
                </a:extLst>
              </a:tr>
            </a:tbl>
          </a:graphicData>
        </a:graphic>
      </p:graphicFrame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205F1FB-4BCA-4EFD-93C4-9B03D693A1A7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基礎資料</a:t>
            </a:r>
          </a:p>
        </p:txBody>
      </p:sp>
    </p:spTree>
    <p:extLst>
      <p:ext uri="{BB962C8B-B14F-4D97-AF65-F5344CB8AC3E}">
        <p14:creationId xmlns:p14="http://schemas.microsoft.com/office/powerpoint/2010/main" val="1334350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４．審査基本情報</a:t>
            </a: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09A87F8A-4F91-4AB9-A8A4-5A29671656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858699"/>
              </p:ext>
            </p:extLst>
          </p:nvPr>
        </p:nvGraphicFramePr>
        <p:xfrm>
          <a:off x="86782" y="543560"/>
          <a:ext cx="9732435" cy="5366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013">
                  <a:extLst>
                    <a:ext uri="{9D8B030D-6E8A-4147-A177-3AD203B41FA5}">
                      <a16:colId xmlns:a16="http://schemas.microsoft.com/office/drawing/2014/main" val="4110436078"/>
                    </a:ext>
                  </a:extLst>
                </a:gridCol>
                <a:gridCol w="1202128">
                  <a:extLst>
                    <a:ext uri="{9D8B030D-6E8A-4147-A177-3AD203B41FA5}">
                      <a16:colId xmlns:a16="http://schemas.microsoft.com/office/drawing/2014/main" val="524757114"/>
                    </a:ext>
                  </a:extLst>
                </a:gridCol>
                <a:gridCol w="1034185">
                  <a:extLst>
                    <a:ext uri="{9D8B030D-6E8A-4147-A177-3AD203B41FA5}">
                      <a16:colId xmlns:a16="http://schemas.microsoft.com/office/drawing/2014/main" val="1996114360"/>
                    </a:ext>
                  </a:extLst>
                </a:gridCol>
                <a:gridCol w="7247109">
                  <a:extLst>
                    <a:ext uri="{9D8B030D-6E8A-4147-A177-3AD203B41FA5}">
                      <a16:colId xmlns:a16="http://schemas.microsoft.com/office/drawing/2014/main" val="1332300219"/>
                    </a:ext>
                  </a:extLst>
                </a:gridCol>
              </a:tblGrid>
              <a:tr h="533576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希望する支援期間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令和７年度のみ（１年間）　</a:t>
                      </a:r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or</a:t>
                      </a: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令和７年度及び令和８年度（２年間）　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40111836"/>
                  </a:ext>
                </a:extLst>
              </a:tr>
              <a:tr h="533576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資金支援申請額</a:t>
                      </a:r>
                    </a:p>
                  </a:txBody>
                  <a:tcPr marL="36000" marR="36000" marT="36000" marB="36000" anchor="ctr">
                    <a:lnB w="12700" cmpd="sng">
                      <a:noFill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　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令和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７</a:t>
                      </a:r>
                      <a:r>
                        <a:rPr kumimoji="1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年度分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及び</a:t>
                      </a:r>
                      <a:r>
                        <a:rPr kumimoji="1" lang="zh-TW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８</a:t>
                      </a:r>
                      <a:r>
                        <a:rPr kumimoji="1" lang="zh-TW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年度分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の合計額</a:t>
                      </a:r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996975"/>
                  </a:ext>
                </a:extLst>
              </a:tr>
              <a:tr h="533576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令和７年度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　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zh-TW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経費予算明細書（令和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</a:t>
                      </a:r>
                      <a:r>
                        <a:rPr kumimoji="1" lang="zh-TW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年度分）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</a:t>
                      </a:r>
                      <a:r>
                        <a:rPr kumimoji="1" lang="zh-TW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資金支援申請額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を転記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836941861"/>
                  </a:ext>
                </a:extLst>
              </a:tr>
              <a:tr h="533576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令和８年度</a:t>
                      </a: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zh-TW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経費予算明細書（令和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８</a:t>
                      </a:r>
                      <a:r>
                        <a:rPr kumimoji="1" lang="zh-TW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年度分）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</a:t>
                      </a:r>
                      <a:r>
                        <a:rPr kumimoji="1" lang="zh-TW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資金支援申請額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を転記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159807505"/>
                  </a:ext>
                </a:extLst>
              </a:tr>
              <a:tr h="533576">
                <a:tc rowSpan="3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以降に応募者へ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出資した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北九州市認定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VC</a:t>
                      </a:r>
                    </a:p>
                    <a:p>
                      <a:pPr algn="ctr"/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（審査加点項目）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企業名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130438295"/>
                  </a:ext>
                </a:extLst>
              </a:tr>
              <a:tr h="533576"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出資実行日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　年　　月　　日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200549744"/>
                  </a:ext>
                </a:extLst>
              </a:tr>
              <a:tr h="533576"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CC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出資額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000620140"/>
                  </a:ext>
                </a:extLst>
              </a:tr>
              <a:tr h="1631134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他の補助金等への申請状況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（応募資格確認項目）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405512208"/>
                  </a:ext>
                </a:extLst>
              </a:tr>
            </a:tbl>
          </a:graphicData>
        </a:graphic>
      </p:graphicFrame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基礎資料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732400-D1BD-4F95-B726-96F6D355EFD5}"/>
              </a:ext>
            </a:extLst>
          </p:cNvPr>
          <p:cNvSpPr txBox="1"/>
          <p:nvPr/>
        </p:nvSpPr>
        <p:spPr>
          <a:xfrm>
            <a:off x="76199" y="5909733"/>
            <a:ext cx="9829800" cy="948263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「他の補助金等への申請状況」には、本事業の支援期間において、国、自治体及びこれらの関係団体（</a:t>
            </a:r>
            <a:r>
              <a:rPr kumimoji="1" lang="en-US" altLang="ja-JP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NEDO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en-US" altLang="ja-JP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JST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kumimoji="1"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FAIS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等）が実施する補助金制度等を活用する可能性がある場合は、その制度の名称・実施機関・活用期間・申請内容と、</a:t>
            </a:r>
            <a:endParaRPr kumimoji="1"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本事業における取組との違い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を記載してください。</a:t>
            </a:r>
          </a:p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また、本事業と他の補助金制度等を併用する場合は、対処方法（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エフォート率や役割分担等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）を記載してください。</a:t>
            </a:r>
            <a:endParaRPr kumimoji="1"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1822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５．事業概要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732400-D1BD-4F95-B726-96F6D355EFD5}"/>
              </a:ext>
            </a:extLst>
          </p:cNvPr>
          <p:cNvSpPr txBox="1"/>
          <p:nvPr/>
        </p:nvSpPr>
        <p:spPr>
          <a:xfrm>
            <a:off x="359833" y="965200"/>
            <a:ext cx="9186334" cy="16425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今回の本事業における取組の概要を記載してください。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取組で用いる技術・サービスの説明と、それがどのように取組に関わるのか、分かりやすく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979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６．ロードマップ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732400-D1BD-4F95-B726-96F6D355EFD5}"/>
              </a:ext>
            </a:extLst>
          </p:cNvPr>
          <p:cNvSpPr txBox="1"/>
          <p:nvPr/>
        </p:nvSpPr>
        <p:spPr>
          <a:xfrm>
            <a:off x="359833" y="948267"/>
            <a:ext cx="9186334" cy="181186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取組の支援期間（１～２年間）において、「いつ」、「何を」行うのか、時系列で分かりやすく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記載してください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未実装のプロダクトを扱う取組の場合は、２年目（令和８年度）での実装を目指すスケジュール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としてください。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4988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７．事業性（社会性）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732400-D1BD-4F95-B726-96F6D355EFD5}"/>
              </a:ext>
            </a:extLst>
          </p:cNvPr>
          <p:cNvSpPr txBox="1"/>
          <p:nvPr/>
        </p:nvSpPr>
        <p:spPr>
          <a:xfrm>
            <a:off x="359833" y="948267"/>
            <a:ext cx="9186334" cy="184573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今回の取組について、以下の観点（審査における評価の視点）を踏まえ、記載してください。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社会へもたらすインパクトの大きさ・広がり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社会課題解決とビジネスが両立するか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4980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F51C65-8A53-4F80-A4E9-4FCFBD3A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8533" y="6561667"/>
            <a:ext cx="897466" cy="296333"/>
          </a:xfrm>
        </p:spPr>
        <p:txBody>
          <a:bodyPr lIns="36000" tIns="36000" rIns="36000" bIns="36000"/>
          <a:lstStyle/>
          <a:p>
            <a:fld id="{E66EE1F2-25AE-410E-BF56-9EB9B23DC71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A7A96-9C50-42BB-9647-737AB37D3001}"/>
              </a:ext>
            </a:extLst>
          </p:cNvPr>
          <p:cNvSpPr txBox="1"/>
          <p:nvPr/>
        </p:nvSpPr>
        <p:spPr>
          <a:xfrm>
            <a:off x="0" y="0"/>
            <a:ext cx="990600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８．事業性（先進性、競合優位性）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F4ECA51-C779-459C-91DD-1A87599858C4}"/>
              </a:ext>
            </a:extLst>
          </p:cNvPr>
          <p:cNvCxnSpPr/>
          <p:nvPr/>
        </p:nvCxnSpPr>
        <p:spPr>
          <a:xfrm>
            <a:off x="0" y="349702"/>
            <a:ext cx="990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3A4F16-968A-4CCF-A428-2858DA7525B3}"/>
              </a:ext>
            </a:extLst>
          </p:cNvPr>
          <p:cNvSpPr txBox="1"/>
          <p:nvPr/>
        </p:nvSpPr>
        <p:spPr>
          <a:xfrm>
            <a:off x="8808988" y="30851"/>
            <a:ext cx="1054681" cy="28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108000" rIns="36000" bIns="36000" rtlCol="0" anchor="ctr" anchorCtr="0">
            <a:no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事業計画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732400-D1BD-4F95-B726-96F6D355EFD5}"/>
              </a:ext>
            </a:extLst>
          </p:cNvPr>
          <p:cNvSpPr txBox="1"/>
          <p:nvPr/>
        </p:nvSpPr>
        <p:spPr>
          <a:xfrm>
            <a:off x="359833" y="948267"/>
            <a:ext cx="9186334" cy="14562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今回の取組について、以下の観点（審査における評価の視点）を踏まえ、記載してください。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競合相手に対して優位な技術や特許等を有し、模倣困難であるか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9537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1698</Words>
  <PresentationFormat>A4 210 x 297 mm</PresentationFormat>
  <Paragraphs>236</Paragraphs>
  <Slides>19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5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